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8" r:id="rId7"/>
    <p:sldId id="280" r:id="rId8"/>
    <p:sldId id="261" r:id="rId9"/>
    <p:sldId id="262" r:id="rId10"/>
    <p:sldId id="263" r:id="rId11"/>
    <p:sldId id="264" r:id="rId12"/>
    <p:sldId id="269" r:id="rId13"/>
    <p:sldId id="265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4" r:id="rId34"/>
    <p:sldId id="295" r:id="rId35"/>
    <p:sldId id="289" r:id="rId36"/>
    <p:sldId id="296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6"/>
    <p:restoredTop sz="95775"/>
  </p:normalViewPr>
  <p:slideViewPr>
    <p:cSldViewPr snapToGrid="0" snapToObjects="1">
      <p:cViewPr varScale="1">
        <p:scale>
          <a:sx n="69" d="100"/>
          <a:sy n="69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4DB9-CBE4-C740-B35B-9AC0E5014978}" type="datetimeFigureOut">
              <a:t>2020/5/25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97AAC-F6F8-444B-A8A3-A8D602E42939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0CB7D-2C68-1341-A64D-617F64D57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C01655-445B-A545-8BD7-E566FB4FB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4E0204-F541-3349-A59B-838F8E7D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92EE-B33A-B64B-8FEA-DADC475CF2AB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0D876B-412F-4040-8DFC-079170B2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9D35DF-3CB9-CC47-B0E7-FAB0AC96B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375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87C14-F874-D14B-851B-D8950DF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E0C7E0-5C3B-BA4B-A064-59DE4872C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DD4682-D2FC-EA48-8BE5-05E8223A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07E2-AF29-374C-B087-AD3322B30C48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56163-836D-D841-843A-DBBD5456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C961B3-D999-004A-A888-DC38C6D0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43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838D6F-5BCF-E04A-A201-85E897C40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020C95-AF06-F14A-8E70-94FC1E5C1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FF863-EA32-4746-8989-1591D94C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B08E-38A6-8B49-A36C-FD2811946847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C7D2D1-389D-F34C-9741-8AB3B669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2438A2-16BC-4A49-8EAA-59246A79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135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E3DE9-E979-A842-8A86-DB2FF775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CD9CB7-0116-C640-8A31-44DCEA64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C8CC2-0672-C247-B0EC-0F777E56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6888-8B8A-314A-B0D7-E5819E511C73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65227D-3C7E-B345-899F-0555BB01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FAFFA-C215-924E-B732-32800CF3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354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0D8C29-A1C6-4C4F-9838-F9BCFC8D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2140C5-28E4-6C41-AE82-D21DF38D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C57D93-4BAD-C246-B10C-BC9CFDB4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01F4-D987-714A-9C87-D6C2B8656DEA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098B8A-79DF-5B4C-8C9D-8A91E99D5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899F4D-FF47-D940-AD01-EDB85DB7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38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74F25-3D9D-174F-BC67-34699E031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6C56A5-CFDD-964E-94C8-D9E050BAC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E618DF-8D95-4945-A8DB-9E1C1A716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A044F8-C570-664B-86FF-373F33EA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4232-8C42-374E-8084-DA3AFBAEDCCF}" type="datetime1">
              <a:t>2020/5/25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BCD8B2-615C-184A-974D-D42F619D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06203E-BB83-4642-B6D0-6A1CC5A0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246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90CA5D-7799-1045-AF5B-6AA175E2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FDEFF-269D-9847-9DEC-827293F05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4E283B-CDD2-CF4E-ACCD-A94F4C23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CAFE63-4991-5A44-9B1E-4104D8767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D7DB56-CD54-1848-95FD-336692D31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4F3B23-9068-C04B-A30F-28FF17C9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25CE-357C-824E-B062-173DC4349187}" type="datetime1">
              <a:t>2020/5/25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649BB0-D44E-D34C-8E16-7508B995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FDB601A-7D5F-C44F-B411-32D95E67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8656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456024-4405-2143-B554-2E35D731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2D7918-C16F-8543-8CFF-DBC002CD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1575-4B7D-8343-9B85-1B483E1C199B}" type="datetime1">
              <a:t>2020/5/25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E1A9AA9-8E86-D342-8059-1768DE35E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9B5017-6087-164B-8F94-441E9056C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38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149402-6C90-1D48-9504-8312E1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F040-E40A-8442-B771-2E914EB308B2}" type="datetime1">
              <a:t>2020/5/25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17FEC8-F0C2-E946-B5B6-08890831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71E3D-4C25-894D-A113-7AA6051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946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3558A-EBC3-0941-955B-C7AEA1C7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0F317C-59C1-AE41-9EEE-7731DAF8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EC32C3-2F3C-E342-BF27-27C9D0BF0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74E289-45CE-C543-BC1B-C3694F31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37EF-DF90-204D-AFAC-1D25F913C17C}" type="datetime1">
              <a:t>2020/5/25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6404D7-3BDA-BC4A-B160-069E3ABA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C3DAED-22C7-1F48-97FA-8E40DC59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98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2394F-69DD-4847-A08A-15E48411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307313-2AD9-C443-B15F-6EDF62E22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FBEA551-FBD6-734A-8DB7-07DB69B96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D4189C-746A-474E-899F-3E0FD4FB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7253-11B8-CD4B-B085-179CE57D6782}" type="datetime1">
              <a:t>2020/5/25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E3474-9677-0B4C-94C6-E31D4CCD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783AE9-30AB-2C48-B0E2-1F49F27C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3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F6FC1D7-F3A3-604E-B6EB-CE2B33D8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157C52-DC46-7241-8B4D-3173D66E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3F0C05-FD8E-C24D-B9EB-1ECCABA01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5272-3244-5847-A16F-8B7D4151117B}" type="datetime1">
              <a:t>2020/5/25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9C2E9-B888-0547-94DF-E3907EA66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C4939E-99B0-2140-86C8-58BCD1179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7C40-5010-334D-B737-7F3522E6532B}" type="slidenum"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91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7.png"/><Relationship Id="rId5" Type="http://schemas.openxmlformats.org/officeDocument/2006/relationships/image" Target="../media/image5.tif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0.png"/><Relationship Id="rId18" Type="http://schemas.openxmlformats.org/officeDocument/2006/relationships/image" Target="../media/image140.png"/><Relationship Id="rId26" Type="http://schemas.openxmlformats.org/officeDocument/2006/relationships/image" Target="../media/image2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70.png"/><Relationship Id="rId7" Type="http://schemas.openxmlformats.org/officeDocument/2006/relationships/image" Target="../media/image30.png"/><Relationship Id="rId12" Type="http://schemas.openxmlformats.org/officeDocument/2006/relationships/image" Target="../media/image80.png"/><Relationship Id="rId17" Type="http://schemas.openxmlformats.org/officeDocument/2006/relationships/image" Target="../media/image130.png"/><Relationship Id="rId25" Type="http://schemas.openxmlformats.org/officeDocument/2006/relationships/image" Target="../media/image210.png"/><Relationship Id="rId2" Type="http://schemas.openxmlformats.org/officeDocument/2006/relationships/audio" Target="../media/media22.mp3"/><Relationship Id="rId16" Type="http://schemas.openxmlformats.org/officeDocument/2006/relationships/image" Target="../media/image120.png"/><Relationship Id="rId20" Type="http://schemas.openxmlformats.org/officeDocument/2006/relationships/image" Target="../media/image160.png"/><Relationship Id="rId1" Type="http://schemas.microsoft.com/office/2007/relationships/media" Target="../media/media22.mp3"/><Relationship Id="rId6" Type="http://schemas.openxmlformats.org/officeDocument/2006/relationships/image" Target="../media/image29.png"/><Relationship Id="rId11" Type="http://schemas.openxmlformats.org/officeDocument/2006/relationships/image" Target="../media/image70.png"/><Relationship Id="rId24" Type="http://schemas.openxmlformats.org/officeDocument/2006/relationships/image" Target="../media/image200.png"/><Relationship Id="rId5" Type="http://schemas.openxmlformats.org/officeDocument/2006/relationships/image" Target="../media/image110.png"/><Relationship Id="rId15" Type="http://schemas.openxmlformats.org/officeDocument/2006/relationships/image" Target="../media/image111.png"/><Relationship Id="rId23" Type="http://schemas.openxmlformats.org/officeDocument/2006/relationships/image" Target="../media/image190.png"/><Relationship Id="rId28" Type="http://schemas.openxmlformats.org/officeDocument/2006/relationships/image" Target="../media/image24.png"/><Relationship Id="rId10" Type="http://schemas.openxmlformats.org/officeDocument/2006/relationships/image" Target="../media/image60.png"/><Relationship Id="rId19" Type="http://schemas.openxmlformats.org/officeDocument/2006/relationships/image" Target="../media/image150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Relationship Id="rId14" Type="http://schemas.openxmlformats.org/officeDocument/2006/relationships/image" Target="../media/image100.png"/><Relationship Id="rId22" Type="http://schemas.openxmlformats.org/officeDocument/2006/relationships/image" Target="../media/image180.png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3.tif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3.tif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0B096-6345-9F43-87DC-ED28402C6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/>
              <a:t>Segment Tree</a:t>
            </a:r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40B44B-5E59-7F44-8B98-05093D4CA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655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B376F-34C2-5C4F-B4B5-FD2B0D70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Sum queries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FA6AE4-CB6F-3C47-A988-96C166A2D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kumimoji="1" lang="en-US" altLang="zh-CN"/>
                  <a:t>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/>
                  <a:t>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</a:t>
                </a:r>
              </a:p>
              <a:p>
                <a:r>
                  <a:rPr kumimoji="1" lang="en-US" altLang="zh-CN"/>
                  <a:t>traverse the Segment Tree and use the precomputed sums of the segments. </a:t>
                </a:r>
              </a:p>
              <a:p>
                <a:r>
                  <a:rPr kumimoji="1" lang="en-US" altLang="zh-CN"/>
                  <a:t>at the vertex that covers the segment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𝑡𝑙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𝑡𝑟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,There are three possible cases: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kumimoji="1" lang="en-US" altLang="zh-CN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 or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𝑡𝑚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,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𝑡𝑚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𝑡𝑙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𝑡𝑟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kumimoji="1" lang="en-US" altLang="zh-CN"/>
                  <a:t> </a:t>
                </a:r>
              </a:p>
              <a:p>
                <a:pPr marL="457200" lvl="1" indent="0">
                  <a:buNone/>
                </a:pPr>
                <a:endParaRPr kumimoji="1" lang="en-US" altLang="zh-CN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FA6AE4-CB6F-3C47-A988-96C166A2D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965" t="-16959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09.mp3" descr="09.mp3">
            <a:hlinkClick r:id="" action="ppaction://media"/>
            <a:extLst>
              <a:ext uri="{FF2B5EF4-FFF2-40B4-BE49-F238E27FC236}">
                <a16:creationId xmlns:a16="http://schemas.microsoft.com/office/drawing/2014/main" id="{001CE9A6-3A65-4B45-903C-98B6CE2A6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36F2C-4984-C744-84B1-9471CD26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48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8114E-17BB-0949-B4FE-B8DEDF7E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Sum queries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36DF9A-A07A-AB4C-8446-2976A2EA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69449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3"/>
            </a:pPr>
            <a:r>
              <a:rPr lang="en-US" altLang="zh-CN"/>
              <a:t>the query segment intersects with both children.</a:t>
            </a:r>
            <a:br>
              <a:rPr kumimoji="1" lang="en-US" altLang="zh-CN"/>
            </a:br>
            <a:r>
              <a:rPr kumimoji="1" lang="en-US" altLang="zh-CN"/>
              <a:t>make two recursive calls, one for each child.</a:t>
            </a:r>
            <a:endParaRPr lang="en-US" altLang="zh-CN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4D78A0-63D5-9248-8700-05E7B0D54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04" y="2830011"/>
            <a:ext cx="3931296" cy="2895140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E7DADEA-AD4F-434D-981E-DB4B7213D436}"/>
              </a:ext>
            </a:extLst>
          </p:cNvPr>
          <p:cNvSpPr txBox="1">
            <a:spLocks/>
          </p:cNvSpPr>
          <p:nvPr/>
        </p:nvSpPr>
        <p:spPr>
          <a:xfrm>
            <a:off x="990600" y="2830011"/>
            <a:ext cx="7058526" cy="349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/>
              <a:t>processing a sum query is a function that recursively calls itself once with either the left or the right child.</a:t>
            </a:r>
          </a:p>
          <a:p>
            <a:r>
              <a:rPr kumimoji="1" lang="en-US" altLang="zh-CN"/>
              <a:t>the calculation of the query is a traversal of the tree, which spreads through all necessary branches of the tree, and uses the precomputed sum values of the segments in the tree.</a:t>
            </a:r>
          </a:p>
          <a:p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6B8EA9-ED64-D447-8E1C-1C5CD1EFBB16}"/>
                  </a:ext>
                </a:extLst>
              </p:cNvPr>
              <p:cNvSpPr txBox="1"/>
              <p:nvPr/>
            </p:nvSpPr>
            <p:spPr>
              <a:xfrm>
                <a:off x="8049126" y="5725151"/>
                <a:ext cx="2914131" cy="3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compute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6B8EA9-ED64-D447-8E1C-1C5CD1EFB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26" y="5725151"/>
                <a:ext cx="2914131" cy="383182"/>
              </a:xfrm>
              <a:prstGeom prst="rect">
                <a:avLst/>
              </a:prstGeom>
              <a:blipFill>
                <a:blip r:embed="rId5"/>
                <a:stretch>
                  <a:fillRect l="-1739" t="-103226" b="-15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11.mp3" descr="11.mp3">
            <a:hlinkClick r:id="" action="ppaction://media"/>
            <a:extLst>
              <a:ext uri="{FF2B5EF4-FFF2-40B4-BE49-F238E27FC236}">
                <a16:creationId xmlns:a16="http://schemas.microsoft.com/office/drawing/2014/main" id="{01C51ED5-8247-A345-BDAA-D149A49BD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9F3957E-0486-5945-A094-A8E6701F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8114E-17BB-0949-B4FE-B8DEDF7E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Sum queries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4D78A0-63D5-9248-8700-05E7B0D54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04" y="2830011"/>
            <a:ext cx="3931296" cy="2895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E7DADEA-AD4F-434D-981E-DB4B7213D4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690688"/>
                <a:ext cx="6041361" cy="4638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/>
                  <a:t>the complexity of this algorithm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  <a:p>
                <a:r>
                  <a:rPr kumimoji="1" lang="en-US" altLang="zh-CN"/>
                  <a:t>the query works by dividing the input segment into several sub-segments for which all the sums are already precomputed and stored in the tree.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7E7DADEA-AD4F-434D-981E-DB4B7213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690688"/>
                <a:ext cx="6041361" cy="4638675"/>
              </a:xfrm>
              <a:prstGeom prst="rect">
                <a:avLst/>
              </a:prstGeom>
              <a:blipFill>
                <a:blip r:embed="rId5"/>
                <a:stretch>
                  <a:fillRect l="-1677" t="-2186" r="-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6B8EA9-ED64-D447-8E1C-1C5CD1EFBB16}"/>
                  </a:ext>
                </a:extLst>
              </p:cNvPr>
              <p:cNvSpPr txBox="1"/>
              <p:nvPr/>
            </p:nvSpPr>
            <p:spPr>
              <a:xfrm>
                <a:off x="8049126" y="5725151"/>
                <a:ext cx="2914131" cy="383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compute the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6B8EA9-ED64-D447-8E1C-1C5CD1EFB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26" y="5725151"/>
                <a:ext cx="2914131" cy="383182"/>
              </a:xfrm>
              <a:prstGeom prst="rect">
                <a:avLst/>
              </a:prstGeom>
              <a:blipFill>
                <a:blip r:embed="rId6"/>
                <a:stretch>
                  <a:fillRect l="-1739" t="-103226" b="-158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12.mp3" descr="12.mp3">
            <a:hlinkClick r:id="" action="ppaction://media"/>
            <a:extLst>
              <a:ext uri="{FF2B5EF4-FFF2-40B4-BE49-F238E27FC236}">
                <a16:creationId xmlns:a16="http://schemas.microsoft.com/office/drawing/2014/main" id="{4B5E2920-E80D-344E-B873-8FC255515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ABD3E2C-B841-834E-AB82-BB6C2CFE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46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3E33B-06E6-DC48-8A63-A558495C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Sum queries - code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53B7AA-2039-DE4F-A656-9F36AA163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sum(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==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r == tr)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    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sum(v*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+ sum(v*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pic>
        <p:nvPicPr>
          <p:cNvPr id="5" name="16.mp3" descr="16.mp3">
            <a:hlinkClick r:id="" action="ppaction://media"/>
            <a:extLst>
              <a:ext uri="{FF2B5EF4-FFF2-40B4-BE49-F238E27FC236}">
                <a16:creationId xmlns:a16="http://schemas.microsoft.com/office/drawing/2014/main" id="{22D5FA42-FA2E-4143-85CB-391D4794F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969B53-7C6E-E04E-B867-B4134EF5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8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B2F59C-D86A-C044-A80E-CEDA31A5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Update queries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6EA328-DA24-094E-B886-C27ECC61AE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055895" cy="4351338"/>
              </a:xfrm>
            </p:spPr>
            <p:txBody>
              <a:bodyPr/>
              <a:lstStyle/>
              <a:p>
                <a:r>
                  <a:rPr lang="en-US" altLang="zh-CN"/>
                  <a:t>do the assignment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/>
              </a:p>
              <a:p>
                <a:r>
                  <a:rPr lang="en-US" altLang="zh-CN"/>
                  <a:t>an element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 only contributes to one segment from each level. Thus only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vertices need to be updated.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6EA328-DA24-094E-B886-C27ECC61A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055895" cy="4351338"/>
              </a:xfrm>
              <a:blipFill>
                <a:blip r:embed="rId4"/>
                <a:stretch>
                  <a:fillRect l="-1674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4D2D5A1C-3312-7046-8C7E-52777590E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094" y="2025649"/>
            <a:ext cx="4252319" cy="3131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63E49-CB31-9847-A40E-99D5762A142E}"/>
                  </a:ext>
                </a:extLst>
              </p:cNvPr>
              <p:cNvSpPr txBox="1"/>
              <p:nvPr/>
            </p:nvSpPr>
            <p:spPr>
              <a:xfrm>
                <a:off x="8120393" y="5492164"/>
                <a:ext cx="17997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/>
                  <a:t>update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[2]=3</m:t>
                    </m:r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8163E49-CB31-9847-A40E-99D5762A1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393" y="5492164"/>
                <a:ext cx="1799723" cy="369332"/>
              </a:xfrm>
              <a:prstGeom prst="rect">
                <a:avLst/>
              </a:prstGeom>
              <a:blipFill>
                <a:blip r:embed="rId6"/>
                <a:stretch>
                  <a:fillRect l="-2098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13.mp3" descr="13.mp3">
            <a:hlinkClick r:id="" action="ppaction://media"/>
            <a:extLst>
              <a:ext uri="{FF2B5EF4-FFF2-40B4-BE49-F238E27FC236}">
                <a16:creationId xmlns:a16="http://schemas.microsoft.com/office/drawing/2014/main" id="{3920D23E-C79E-4E4C-A2EC-0C934E9C0E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6989" y="365125"/>
            <a:ext cx="812800" cy="812800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79459F-DE47-EB41-8533-79C97A8F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33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A5B44-4AEC-E541-B037-11D99445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Update queries - code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55B4E9-BB64-854F-9FE2-04B30F0A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update(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pos,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t[v] 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(pos &lt;= tm)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pos,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endParaRPr lang="en-US" altLang="zh-CN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pos,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t[v] =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pic>
        <p:nvPicPr>
          <p:cNvPr id="4" name="17.mp3" descr="17.mp3">
            <a:hlinkClick r:id="" action="ppaction://media"/>
            <a:extLst>
              <a:ext uri="{FF2B5EF4-FFF2-40B4-BE49-F238E27FC236}">
                <a16:creationId xmlns:a16="http://schemas.microsoft.com/office/drawing/2014/main" id="{14267D90-0196-104F-AE95-B849BDECF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77F381-7399-0647-A686-7BD3F6D4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kumimoji="1" lang="zh-CN" altLang="en-US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78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DDFF2-D209-0340-A499-178772A0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Memory efficient implementation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24ABC4-3774-FF4F-9E71-0C7B2EBDC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/>
                  <a:t>The memory consumption is limited by 4n, even though a Segment Tree of an array of n elements requires only 2n minus 1 vertices.</a:t>
                </a:r>
              </a:p>
              <a:p>
                <a:r>
                  <a:rPr kumimoji="1" lang="en-US" altLang="zh-CN"/>
                  <a:t>renumber the vertices of the tree in the order of an Euler tour traversal (pre-order traversal), and we write all these vertices next to each other.</a:t>
                </a:r>
              </a:p>
              <a:p>
                <a:r>
                  <a:rPr kumimoji="1" lang="en-US" altLang="zh-CN"/>
                  <a:t>a vertex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 is responsible for the segment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…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/>
                  <a:t>, the left child have the index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1" lang="en-US" altLang="zh-CN"/>
                  <a:t>, in total there will be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2∗(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kumimoji="1" lang="en-US" altLang="zh-CN"/>
                  <a:t> vertices in the left child's subtree. and the index of the right child of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altLang="zh-CN"/>
                  <a:t> will be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+2∗(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424ABC4-3774-FF4F-9E71-0C7B2EBDC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736859-EBA3-1E40-BC30-F171AA5A6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16</a:t>
            </a:fld>
            <a:endParaRPr kumimoji="1" lang="zh-CN" altLang="en-US"/>
          </a:p>
        </p:txBody>
      </p:sp>
      <p:pic>
        <p:nvPicPr>
          <p:cNvPr id="5" name="18.mp3" descr="18.mp3">
            <a:hlinkClick r:id="" action="ppaction://media"/>
            <a:extLst>
              <a:ext uri="{FF2B5EF4-FFF2-40B4-BE49-F238E27FC236}">
                <a16:creationId xmlns:a16="http://schemas.microsoft.com/office/drawing/2014/main" id="{65FF07E3-3E9A-694D-8486-5747D48221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5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261B87-17B8-8941-BEC1-5A6C5B75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Range updates (Lazy Propagation)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14EF23-B244-7347-901A-AD44013EA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the Segment Tree allows applying modification queries to an entire segment of contiguous elements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 perform the query in the same time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kumimoji="1" lang="en-US" altLang="zh-CN" dirty="0"/>
                  <a:t>.</a:t>
                </a:r>
              </a:p>
              <a:p>
                <a:r>
                  <a:rPr lang="en-US" altLang="zh-CN" dirty="0"/>
                  <a:t>Addition on segments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add a number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/>
                  <a:t> to all numbers in the segment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answer the value of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store at each vertex in the Segment Tree how many we should add to all numbers in the corresponding segment. </a:t>
                </a:r>
              </a:p>
              <a:p>
                <a:r>
                  <a:rPr lang="en-US" altLang="zh-CN" dirty="0"/>
                  <a:t>don't have to change all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 values, but only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many.</a:t>
                </a:r>
                <a:endParaRPr kumimoji="1"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14EF23-B244-7347-901A-AD44013EA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4"/>
                <a:stretch>
                  <a:fillRect l="-965" t="-2338" r="-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51634F-B6AE-4F40-8BF0-070FEA0A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17</a:t>
            </a:fld>
            <a:endParaRPr kumimoji="1" lang="zh-CN" altLang="en-US"/>
          </a:p>
        </p:txBody>
      </p:sp>
      <p:pic>
        <p:nvPicPr>
          <p:cNvPr id="5" name="19.mp3" descr="19.mp3">
            <a:hlinkClick r:id="" action="ppaction://media"/>
            <a:extLst>
              <a:ext uri="{FF2B5EF4-FFF2-40B4-BE49-F238E27FC236}">
                <a16:creationId xmlns:a16="http://schemas.microsoft.com/office/drawing/2014/main" id="{9A7D759C-80F3-8245-8478-81F5D7429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FD1C05-1276-4E40-87AE-F14A77FD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Addition on segments-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B82F3E-D78E-4141-8E10-2F65C57A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build(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a[],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    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t[v] = a[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build(a, 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build(a, 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t[v]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update(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add)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==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r == tr) t[v] += add;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tm), add);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r, add);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4A38E7-57C7-8640-ABC5-AAB036A7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986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D455C-9DA4-2740-AD3E-AABD1632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Addition on segments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54E8D4-9347-914E-8868-A1F4391F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get(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pos)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(pos &lt;= tm)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 + get(v*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pos);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 + get(v*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pos);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F74744-A269-004C-B38F-AD490736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966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6EB25-0CFF-134C-A540-EEDAE07A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Introduction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0DA060-C996-6643-9A59-9D9F451E1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a data structure that allows answering range queries over an array.</a:t>
                </a:r>
              </a:p>
              <a:p>
                <a:pPr lvl="1"/>
                <a:r>
                  <a:rPr kumimoji="1" lang="en-US" altLang="zh-CN"/>
                  <a:t>the sum of consecutive array elements in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en-US" altLang="zh-CN" b="0"/>
                  <a:t>.</a:t>
                </a:r>
              </a:p>
              <a:p>
                <a:pPr lvl="1"/>
                <a:r>
                  <a:rPr lang="en-US" altLang="zh-CN"/>
                  <a:t>the minimum element in a such a range in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/>
                  <a:t> time.</a:t>
                </a:r>
              </a:p>
              <a:p>
                <a:r>
                  <a:rPr kumimoji="1" lang="en-US" altLang="zh-CN"/>
                  <a:t>and allows modifying the array by replacing one element, or even change the elements of a whole subsegment.</a:t>
                </a:r>
              </a:p>
              <a:p>
                <a:pPr lvl="1"/>
                <a:r>
                  <a:rPr kumimoji="1" lang="en-US" altLang="zh-CN"/>
                  <a:t>assign all elements in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kumimoji="1" lang="en-US" altLang="zh-CN"/>
                  <a:t> to any value.</a:t>
                </a:r>
              </a:p>
              <a:p>
                <a:pPr lvl="1"/>
                <a:r>
                  <a:rPr kumimoji="1" lang="en-US" altLang="zh-CN"/>
                  <a:t>add a value to all element in the subsegment.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0DA060-C996-6643-9A59-9D9F451E1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1.mp3" descr="01.mp3">
            <a:hlinkClick r:id="" action="ppaction://media"/>
            <a:extLst>
              <a:ext uri="{FF2B5EF4-FFF2-40B4-BE49-F238E27FC236}">
                <a16:creationId xmlns:a16="http://schemas.microsoft.com/office/drawing/2014/main" id="{0D507F8B-1157-8041-8A00-74612DAC2F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16D33F-13D1-614A-90A1-CA149B11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7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6C12C-5AFC-5847-9CDF-221CDC2D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Range updates (Lazy Propagation)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EDCA99-7019-724A-899E-ED3F37E90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Assignment on segments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assign each element of a certain segment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dirty="0"/>
                  <a:t>to some value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answer the value of 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"lazy" update: instead of changing all segments in the tree that cover the query segment, we only change some, and leave others unchanged. </a:t>
                </a:r>
              </a:p>
              <a:p>
                <a:r>
                  <a:rPr lang="en-US" altLang="zh-CN" dirty="0"/>
                  <a:t>we are lazy and delay writing the new value to all those vertices. We can do this tedious task later, if this is necessary.</a:t>
                </a:r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8EDCA99-7019-724A-899E-ED3F37E90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E2357B-7007-474B-A0AE-87C0A006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20</a:t>
            </a:fld>
            <a:endParaRPr kumimoji="1" lang="zh-CN" altLang="en-US"/>
          </a:p>
        </p:txBody>
      </p:sp>
      <p:pic>
        <p:nvPicPr>
          <p:cNvPr id="5" name="21.mp3" descr="21.mp3">
            <a:hlinkClick r:id="" action="ppaction://media"/>
            <a:extLst>
              <a:ext uri="{FF2B5EF4-FFF2-40B4-BE49-F238E27FC236}">
                <a16:creationId xmlns:a16="http://schemas.microsoft.com/office/drawing/2014/main" id="{850C8BA3-54A5-C44D-80D2-05FA0E1027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7C74A-9D7C-C44C-ACB5-6E5AC2B2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Range updates (Lazy Propagation)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13A78B-FEFD-434D-BCAD-78CED99E46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Query : assign a number to the whole array a[0…n−1]a[0…n−1].</a:t>
                </a:r>
              </a:p>
              <a:p>
                <a:r>
                  <a:rPr lang="en-US" altLang="zh-CN" dirty="0"/>
                  <a:t>Change : the number is placed in the root of the tree and this vertex gets marked. The remaining segments remain unchanged.</a:t>
                </a:r>
              </a:p>
              <a:p>
                <a:r>
                  <a:rPr lang="en-US" altLang="zh-CN" dirty="0"/>
                  <a:t>Query : the first half of the array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altLang="zh-CN" dirty="0"/>
                  <a:t> should be assigned with some other number.</a:t>
                </a:r>
              </a:p>
              <a:p>
                <a:r>
                  <a:rPr lang="en-US" altLang="zh-CN" dirty="0"/>
                  <a:t>Change: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push the information of the root to its children.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/>
                  <a:t>assign the left and the right child vertices with this number and remove the mark of the root.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F13A78B-FEFD-434D-BCAD-78CED99E4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604348-131D-954F-9957-4B1DD855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21</a:t>
            </a:fld>
            <a:endParaRPr kumimoji="1" lang="zh-CN" altLang="en-US"/>
          </a:p>
        </p:txBody>
      </p:sp>
      <p:pic>
        <p:nvPicPr>
          <p:cNvPr id="5" name="21.mp3" descr="21.mp3">
            <a:hlinkClick r:id="" action="ppaction://media"/>
            <a:extLst>
              <a:ext uri="{FF2B5EF4-FFF2-40B4-BE49-F238E27FC236}">
                <a16:creationId xmlns:a16="http://schemas.microsoft.com/office/drawing/2014/main" id="{D0EAA215-8DD7-6E43-9D47-C25727F0D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B6FB2-EE1B-C249-8483-8A7F1A6D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Range updates (Lazy Propagation)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4F525-7D70-0546-B806-B04DBAAD2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any queries (a modification or reading query) during the descent along the tree we should always push information from the current vertex into both of its children. </a:t>
                </a:r>
              </a:p>
              <a:p>
                <a:r>
                  <a:rPr lang="en-US" altLang="zh-CN" dirty="0"/>
                  <a:t>implementation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: 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𝑝𝑢𝑠h</m:t>
                    </m:r>
                  </m:oMath>
                </a14:m>
                <a:r>
                  <a:rPr lang="en-US" altLang="zh-CN" dirty="0"/>
                  <a:t> function, which will receive the current vertex, and it will push the information for its vertex to both its children. 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C14F525-7D70-0546-B806-B04DBAAD2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948F8F-3B07-C74F-A648-CDAEA244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22</a:t>
            </a:fld>
            <a:endParaRPr kumimoji="1" lang="zh-CN" altLang="en-US"/>
          </a:p>
        </p:txBody>
      </p:sp>
      <p:pic>
        <p:nvPicPr>
          <p:cNvPr id="5" name="22.mp3" descr="22.mp3">
            <a:hlinkClick r:id="" action="ppaction://media"/>
            <a:extLst>
              <a:ext uri="{FF2B5EF4-FFF2-40B4-BE49-F238E27FC236}">
                <a16:creationId xmlns:a16="http://schemas.microsoft.com/office/drawing/2014/main" id="{495798F4-8596-004E-B20A-800ACC2D3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371357-AFBF-E74E-A4DA-0D14B42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on segments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56CE2-3608-BE4B-81D8-EB494114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push(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(marked[v])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t[v];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marked[v*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marked[v*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true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marked[v] =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false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update(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==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tr ==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t[v] 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marked[v] =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true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push(v);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01D19C-0350-124C-B4B9-D2DCF886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69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E6EC3-E3F7-EB43-B34A-F0912024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Assignment on segments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236B81-2679-7C43-97E7-D852D638F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get(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pos)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push(v);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(pos &lt;= tm)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get(v*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pos);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get(v*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pos);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A04EBD-0D65-354C-94B0-64BC3572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356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7DC9D-BF59-5942-96F2-4ED16BCD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Range updates (Lazy Propagation)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8233ED-65F6-9B4B-98C9-BCA499E5C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Query : Adding on segments, querying for maximum</a:t>
                </a:r>
              </a:p>
              <a:p>
                <a:pPr lvl="1"/>
                <a:r>
                  <a:rPr lang="en-US" altLang="zh-CN" dirty="0"/>
                  <a:t>store the maximum of the corresponding subsegment for each vertex.</a:t>
                </a:r>
              </a:p>
              <a:p>
                <a:r>
                  <a:rPr lang="en-US" altLang="zh-CN" dirty="0"/>
                  <a:t>how to recompute these values during a modification request ?</a:t>
                </a:r>
              </a:p>
              <a:p>
                <a:pPr lvl="1"/>
                <a:r>
                  <a:rPr lang="en-US" altLang="zh-CN" dirty="0"/>
                  <a:t>Before traversing to a child vertex, we call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𝑝𝑢𝑠h</m:t>
                    </m:r>
                  </m:oMath>
                </a14:m>
                <a:r>
                  <a:rPr lang="en-US" altLang="zh-CN" dirty="0"/>
                  <a:t> and propagate the value to both children in both the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𝑢𝑝𝑑𝑎𝑡𝑒</m:t>
                    </m:r>
                  </m:oMath>
                </a14:m>
                <a:r>
                  <a:rPr lang="en-US" altLang="zh-CN" dirty="0"/>
                  <a:t> and the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𝑞𝑢𝑒𝑟𝑦</m:t>
                    </m:r>
                  </m:oMath>
                </a14:m>
                <a:r>
                  <a:rPr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B8233ED-65F6-9B4B-98C9-BCA499E5C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DE1C36-A56A-4840-BBB6-41FCB42D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25</a:t>
            </a:fld>
            <a:endParaRPr kumimoji="1" lang="zh-CN" altLang="en-US"/>
          </a:p>
        </p:txBody>
      </p:sp>
      <p:pic>
        <p:nvPicPr>
          <p:cNvPr id="5" name="23.mp3" descr="23.mp3">
            <a:hlinkClick r:id="" action="ppaction://media"/>
            <a:extLst>
              <a:ext uri="{FF2B5EF4-FFF2-40B4-BE49-F238E27FC236}">
                <a16:creationId xmlns:a16="http://schemas.microsoft.com/office/drawing/2014/main" id="{EADE133F-EEF0-C44C-92B5-09710A82B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5482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4CEEAA-F7A6-AF45-83C0-D6266AD5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Adding on segments , querying for maximum - code</a:t>
            </a:r>
            <a:endParaRPr kumimoji="1"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3F21EF-CE40-AD49-99AF-64A4CB1B1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push(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+= lazy[v];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lazy[v*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+= lazy[v];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+= lazy[v];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lazy[v*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+= lazy[v];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lazy[v] =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update(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addend)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==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tr ==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t[v] += addend; lazy[v] += addend;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push(v);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tm), addend);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update(v*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r, addend);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t[v] = max(t[v*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],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  <a:br>
              <a:rPr lang="en-US" altLang="zh-CN" sz="1600" dirty="0"/>
            </a:b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D81AF6-6A95-C44C-9384-A2B709AA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091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086C3-712D-3A4B-99F3-76120B04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>
                <a:solidFill>
                  <a:prstClr val="black"/>
                </a:solidFill>
              </a:rPr>
              <a:t>Adding on segments , querying for maximum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77065-2B55-6F4D-AEE4-E0776DDD7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query(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-INF;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&lt;=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tr &lt;= 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t[v];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push(v);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max(query(v*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tm)),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query(v*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r));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D42359-F83A-1C4C-936A-EFB35A1F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188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3247E-7EAC-694D-825B-41E65284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Persistent Segment Tree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232E04-BE44-1442-8801-435503024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 persistent data structure is a data structure that remembers it previous state for each modification.</a:t>
                </a:r>
              </a:p>
              <a:p>
                <a:r>
                  <a:rPr kumimoji="1" lang="en-US" altLang="zh-CN" dirty="0"/>
                  <a:t>turn regular Segment Tree into a persistent data structure</a:t>
                </a:r>
              </a:p>
              <a:p>
                <a:pPr lvl="1"/>
                <a:r>
                  <a:rPr kumimoji="1" lang="en-US" altLang="zh-CN" dirty="0"/>
                  <a:t>avoid copying the complete tree before each modification.</a:t>
                </a:r>
              </a:p>
              <a:p>
                <a:pPr lvl="1"/>
                <a:r>
                  <a:rPr kumimoji="1" lang="en-US" altLang="zh-CN" dirty="0"/>
                  <a:t>keep the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 behavior for answering range queries.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232E04-BE44-1442-8801-435503024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B5E3D4-5DF7-C24D-A18C-DF0853B5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28</a:t>
            </a:fld>
            <a:endParaRPr kumimoji="1" lang="zh-CN" altLang="en-US"/>
          </a:p>
        </p:txBody>
      </p:sp>
      <p:pic>
        <p:nvPicPr>
          <p:cNvPr id="5" name="24.mp3" descr="24.mp3">
            <a:hlinkClick r:id="" action="ppaction://media"/>
            <a:extLst>
              <a:ext uri="{FF2B5EF4-FFF2-40B4-BE49-F238E27FC236}">
                <a16:creationId xmlns:a16="http://schemas.microsoft.com/office/drawing/2014/main" id="{37DF7FB0-6852-2946-8D01-2644054EE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F8D717-A28E-814C-A06B-FF1F473E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Persistent Segment Tree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C01806-3618-EA42-A67F-4EE593D509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store the Segment Tree using pointers.</a:t>
                </a:r>
              </a:p>
              <a:p>
                <a:r>
                  <a:rPr kumimoji="1" lang="en-US" altLang="zh-CN" dirty="0"/>
                  <a:t>create new vertices instead of changing the available vertices.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new vertices will be created, including a new root vertex of the Segment Tree.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4C01806-3618-EA42-A67F-4EE593D509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FC656A-6137-B24A-BFB2-AE90DEDF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29</a:t>
            </a:fld>
            <a:endParaRPr kumimoji="1"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CB6F228-BF2B-CC4F-9831-23358399046D}"/>
              </a:ext>
            </a:extLst>
          </p:cNvPr>
          <p:cNvGrpSpPr/>
          <p:nvPr/>
        </p:nvGrpSpPr>
        <p:grpSpPr>
          <a:xfrm>
            <a:off x="2373332" y="3489563"/>
            <a:ext cx="7445335" cy="2866787"/>
            <a:chOff x="2378471" y="877946"/>
            <a:chExt cx="7445335" cy="28667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9AB243F9-0180-E44F-8C8A-C53D301DA1ED}"/>
                    </a:ext>
                  </a:extLst>
                </p:cNvPr>
                <p:cNvSpPr txBox="1"/>
                <p:nvPr/>
              </p:nvSpPr>
              <p:spPr>
                <a:xfrm>
                  <a:off x="4577138" y="883577"/>
                  <a:ext cx="924674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" name="文本框 2">
                  <a:extLst>
                    <a:ext uri="{FF2B5EF4-FFF2-40B4-BE49-F238E27FC236}">
                      <a16:creationId xmlns:a16="http://schemas.microsoft.com/office/drawing/2014/main" id="{E42FC9CC-BA67-400E-824A-E4E49C14C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7138" y="883577"/>
                  <a:ext cx="924674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0C436FA9-3057-B049-8EF1-22B53C0F343D}"/>
                    </a:ext>
                  </a:extLst>
                </p:cNvPr>
                <p:cNvSpPr txBox="1"/>
                <p:nvPr/>
              </p:nvSpPr>
              <p:spPr>
                <a:xfrm>
                  <a:off x="3408453" y="1493176"/>
                  <a:ext cx="924674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1,5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2D6C1539-D0E1-4872-994F-8BEBCD3D8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453" y="1493176"/>
                  <a:ext cx="924674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9202C8E4-7E92-1B43-89E7-C2569BF34EA4}"/>
                    </a:ext>
                  </a:extLst>
                </p:cNvPr>
                <p:cNvSpPr txBox="1"/>
                <p:nvPr/>
              </p:nvSpPr>
              <p:spPr>
                <a:xfrm>
                  <a:off x="5763805" y="1487315"/>
                  <a:ext cx="924674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6840936-BE21-4171-A060-539D6CAAF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805" y="1487315"/>
                  <a:ext cx="924674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C9CF4CE-A10B-9546-B8D0-104E996096DF}"/>
                    </a:ext>
                  </a:extLst>
                </p:cNvPr>
                <p:cNvSpPr txBox="1"/>
                <p:nvPr/>
              </p:nvSpPr>
              <p:spPr>
                <a:xfrm>
                  <a:off x="4081408" y="2138735"/>
                  <a:ext cx="765426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64C3FF37-8531-452F-B38F-749C99DD1F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408" y="2138735"/>
                  <a:ext cx="765426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C22F46CE-99B0-9147-B6D2-C5B72322CCE5}"/>
                    </a:ext>
                  </a:extLst>
                </p:cNvPr>
                <p:cNvSpPr txBox="1"/>
                <p:nvPr/>
              </p:nvSpPr>
              <p:spPr>
                <a:xfrm>
                  <a:off x="2889607" y="2132611"/>
                  <a:ext cx="765426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C8087A39-6A1B-405C-8B30-D4FFDB661B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607" y="2132611"/>
                  <a:ext cx="765426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F9E157C-E984-BA41-B5C2-CE80CA1C454F}"/>
                    </a:ext>
                  </a:extLst>
                </p:cNvPr>
                <p:cNvSpPr txBox="1"/>
                <p:nvPr/>
              </p:nvSpPr>
              <p:spPr>
                <a:xfrm>
                  <a:off x="5247527" y="2138735"/>
                  <a:ext cx="765426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6,8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826DEAE-DBAF-4D73-9D2B-F45CF0758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527" y="2138735"/>
                  <a:ext cx="76542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FDF1D642-7A1E-544E-820D-6AA4EFB8EF20}"/>
                    </a:ext>
                  </a:extLst>
                </p:cNvPr>
                <p:cNvSpPr txBox="1"/>
                <p:nvPr/>
              </p:nvSpPr>
              <p:spPr>
                <a:xfrm>
                  <a:off x="6465010" y="2132611"/>
                  <a:ext cx="765426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9,10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C3B950EC-2636-4A7D-A3D2-ECBA395014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5010" y="2132611"/>
                  <a:ext cx="765426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311ED1E-D27A-2549-B5FC-7952D22E4C58}"/>
                    </a:ext>
                  </a:extLst>
                </p:cNvPr>
                <p:cNvSpPr txBox="1"/>
                <p:nvPr/>
              </p:nvSpPr>
              <p:spPr>
                <a:xfrm>
                  <a:off x="2673854" y="2774714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1D8207A3-2444-4211-AD80-A1797D63F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3854" y="2774714"/>
                  <a:ext cx="570217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D7008262-1174-B647-AD0D-FCA648475E67}"/>
                    </a:ext>
                  </a:extLst>
                </p:cNvPr>
                <p:cNvSpPr txBox="1"/>
                <p:nvPr/>
              </p:nvSpPr>
              <p:spPr>
                <a:xfrm>
                  <a:off x="4464121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5,5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D3739E6B-268E-4B58-9BF8-7702E5306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121" y="2772046"/>
                  <a:ext cx="570217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3B3FC4E9-3553-6742-BDE4-C9DD875BFA28}"/>
                    </a:ext>
                  </a:extLst>
                </p:cNvPr>
                <p:cNvSpPr txBox="1"/>
                <p:nvPr/>
              </p:nvSpPr>
              <p:spPr>
                <a:xfrm>
                  <a:off x="5060023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2742B8F-42C0-47EA-B038-26A26F68A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0023" y="2772046"/>
                  <a:ext cx="570217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B0630251-A1A3-4143-A835-C3D68AABC50B}"/>
                    </a:ext>
                  </a:extLst>
                </p:cNvPr>
                <p:cNvSpPr txBox="1"/>
                <p:nvPr/>
              </p:nvSpPr>
              <p:spPr>
                <a:xfrm>
                  <a:off x="5655925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8,8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20A173AE-67B4-468C-9914-D40484DA7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5925" y="2772046"/>
                  <a:ext cx="570217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93C569D1-3C61-E844-A055-81363439EBB9}"/>
                    </a:ext>
                  </a:extLst>
                </p:cNvPr>
                <p:cNvSpPr txBox="1"/>
                <p:nvPr/>
              </p:nvSpPr>
              <p:spPr>
                <a:xfrm>
                  <a:off x="6249256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9,9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A3765F57-8DCA-477B-BB73-13FBCE69D0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256" y="2772046"/>
                  <a:ext cx="570217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A9CF2851-CB7B-0D42-8F4B-04DA972AECF3}"/>
                    </a:ext>
                  </a:extLst>
                </p:cNvPr>
                <p:cNvSpPr txBox="1"/>
                <p:nvPr/>
              </p:nvSpPr>
              <p:spPr>
                <a:xfrm>
                  <a:off x="6847723" y="2772046"/>
                  <a:ext cx="868168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10,10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605568BB-B0A5-468A-9CE1-A85235AA83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723" y="2772046"/>
                  <a:ext cx="868168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68086851-8538-DE4B-A445-3566961551ED}"/>
                    </a:ext>
                  </a:extLst>
                </p:cNvPr>
                <p:cNvSpPr txBox="1"/>
                <p:nvPr/>
              </p:nvSpPr>
              <p:spPr>
                <a:xfrm>
                  <a:off x="3870790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4,4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9957BF9-14C0-4D6D-AED8-9488D15A75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790" y="2772046"/>
                  <a:ext cx="570217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CC86F2FD-8DAB-0647-813D-BEA90BBAE4E5}"/>
                    </a:ext>
                  </a:extLst>
                </p:cNvPr>
                <p:cNvSpPr txBox="1"/>
                <p:nvPr/>
              </p:nvSpPr>
              <p:spPr>
                <a:xfrm>
                  <a:off x="3272322" y="2772046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864D89B3-39C7-4C5A-AA02-9179350D2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2322" y="2772046"/>
                  <a:ext cx="570217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E770F83-A7E1-3B49-8E6D-637ADE317876}"/>
                    </a:ext>
                  </a:extLst>
                </p:cNvPr>
                <p:cNvSpPr txBox="1"/>
                <p:nvPr/>
              </p:nvSpPr>
              <p:spPr>
                <a:xfrm>
                  <a:off x="2378471" y="3406179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E05C4726-D477-4234-9699-17A76601E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471" y="3406179"/>
                  <a:ext cx="570217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3F15C54-2A85-6E4F-8D39-C047DB39E59F}"/>
                    </a:ext>
                  </a:extLst>
                </p:cNvPr>
                <p:cNvSpPr txBox="1"/>
                <p:nvPr/>
              </p:nvSpPr>
              <p:spPr>
                <a:xfrm>
                  <a:off x="2974373" y="3406179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A50C9BC1-AC27-48FD-9A8D-CB284043B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4373" y="3406179"/>
                  <a:ext cx="570217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85F3381-D4A9-9743-BF6F-9FE541DA0448}"/>
                    </a:ext>
                  </a:extLst>
                </p:cNvPr>
                <p:cNvSpPr txBox="1"/>
                <p:nvPr/>
              </p:nvSpPr>
              <p:spPr>
                <a:xfrm>
                  <a:off x="4769777" y="3405357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6,6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91AABA84-5657-4BF7-B13E-EE9FD6847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777" y="3405357"/>
                  <a:ext cx="570217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062A624E-5D6B-7D4C-9DA6-9FF76F304DDF}"/>
                    </a:ext>
                  </a:extLst>
                </p:cNvPr>
                <p:cNvSpPr txBox="1"/>
                <p:nvPr/>
              </p:nvSpPr>
              <p:spPr>
                <a:xfrm>
                  <a:off x="5365679" y="3405357"/>
                  <a:ext cx="570217" cy="33855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7,7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805374A-3D1C-4606-B3E4-EA0971D8E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5679" y="3405357"/>
                  <a:ext cx="570217" cy="33855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接连接符 23">
              <a:extLst>
                <a:ext uri="{FF2B5EF4-FFF2-40B4-BE49-F238E27FC236}">
                  <a16:creationId xmlns:a16="http://schemas.microsoft.com/office/drawing/2014/main" id="{54FBF2D6-137F-6D4D-861F-C79BEFC56A6E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3870790" y="1222131"/>
              <a:ext cx="1168685" cy="27104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4">
              <a:extLst>
                <a:ext uri="{FF2B5EF4-FFF2-40B4-BE49-F238E27FC236}">
                  <a16:creationId xmlns:a16="http://schemas.microsoft.com/office/drawing/2014/main" id="{6235E6E3-FAEA-5A4B-9A20-CDF83984C569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5039475" y="1222131"/>
              <a:ext cx="1186667" cy="2651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连接符 27">
              <a:extLst>
                <a:ext uri="{FF2B5EF4-FFF2-40B4-BE49-F238E27FC236}">
                  <a16:creationId xmlns:a16="http://schemas.microsoft.com/office/drawing/2014/main" id="{50F673B5-E135-6840-AA48-79D19BBE7E24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 flipH="1">
              <a:off x="3272320" y="1831730"/>
              <a:ext cx="598470" cy="30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30">
              <a:extLst>
                <a:ext uri="{FF2B5EF4-FFF2-40B4-BE49-F238E27FC236}">
                  <a16:creationId xmlns:a16="http://schemas.microsoft.com/office/drawing/2014/main" id="{9BDB42AF-4D0B-2546-A80D-4F05DC8A114A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3870790" y="1831730"/>
              <a:ext cx="593331" cy="3070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33">
              <a:extLst>
                <a:ext uri="{FF2B5EF4-FFF2-40B4-BE49-F238E27FC236}">
                  <a16:creationId xmlns:a16="http://schemas.microsoft.com/office/drawing/2014/main" id="{6E649FA9-4BF7-D949-8DD0-973B7D7055B7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flipH="1">
              <a:off x="5630240" y="1825869"/>
              <a:ext cx="595902" cy="3128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34">
              <a:extLst>
                <a:ext uri="{FF2B5EF4-FFF2-40B4-BE49-F238E27FC236}">
                  <a16:creationId xmlns:a16="http://schemas.microsoft.com/office/drawing/2014/main" id="{687E47CE-C579-2343-B0A7-6111DE30A0E1}"/>
                </a:ext>
              </a:extLst>
            </p:cNvPr>
            <p:cNvCxnSpPr>
              <a:cxnSpLocks/>
              <a:stCxn id="8" idx="2"/>
              <a:endCxn id="12" idx="0"/>
            </p:cNvCxnSpPr>
            <p:nvPr/>
          </p:nvCxnSpPr>
          <p:spPr>
            <a:xfrm>
              <a:off x="6226142" y="1825869"/>
              <a:ext cx="621581" cy="3067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连接符 39">
              <a:extLst>
                <a:ext uri="{FF2B5EF4-FFF2-40B4-BE49-F238E27FC236}">
                  <a16:creationId xmlns:a16="http://schemas.microsoft.com/office/drawing/2014/main" id="{B420B014-E696-CB47-88B8-DD676B414C74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 flipH="1">
              <a:off x="2958963" y="2471165"/>
              <a:ext cx="313357" cy="3035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40">
              <a:extLst>
                <a:ext uri="{FF2B5EF4-FFF2-40B4-BE49-F238E27FC236}">
                  <a16:creationId xmlns:a16="http://schemas.microsoft.com/office/drawing/2014/main" id="{87A6285A-6B77-D34E-8FEA-E087ECBA99D7}"/>
                </a:ext>
              </a:extLst>
            </p:cNvPr>
            <p:cNvCxnSpPr>
              <a:cxnSpLocks/>
              <a:stCxn id="10" idx="2"/>
              <a:endCxn id="20" idx="0"/>
            </p:cNvCxnSpPr>
            <p:nvPr/>
          </p:nvCxnSpPr>
          <p:spPr>
            <a:xfrm>
              <a:off x="3272320" y="2471165"/>
              <a:ext cx="285111" cy="30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45">
              <a:extLst>
                <a:ext uri="{FF2B5EF4-FFF2-40B4-BE49-F238E27FC236}">
                  <a16:creationId xmlns:a16="http://schemas.microsoft.com/office/drawing/2014/main" id="{4C9CC8CC-0676-0C46-B651-7E4012FD2C1D}"/>
                </a:ext>
              </a:extLst>
            </p:cNvPr>
            <p:cNvCxnSpPr>
              <a:cxnSpLocks/>
              <a:stCxn id="9" idx="2"/>
              <a:endCxn id="19" idx="0"/>
            </p:cNvCxnSpPr>
            <p:nvPr/>
          </p:nvCxnSpPr>
          <p:spPr>
            <a:xfrm flipH="1">
              <a:off x="4155899" y="2477289"/>
              <a:ext cx="308222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46">
              <a:extLst>
                <a:ext uri="{FF2B5EF4-FFF2-40B4-BE49-F238E27FC236}">
                  <a16:creationId xmlns:a16="http://schemas.microsoft.com/office/drawing/2014/main" id="{ADDDB9D0-4AB2-A142-AB25-3759EC46C805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>
              <a:off x="4464121" y="2477289"/>
              <a:ext cx="285109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51">
              <a:extLst>
                <a:ext uri="{FF2B5EF4-FFF2-40B4-BE49-F238E27FC236}">
                  <a16:creationId xmlns:a16="http://schemas.microsoft.com/office/drawing/2014/main" id="{73167C9E-F1EE-5441-AAEB-80A1FCB5CC4E}"/>
                </a:ext>
              </a:extLst>
            </p:cNvPr>
            <p:cNvCxnSpPr>
              <a:cxnSpLocks/>
              <a:stCxn id="11" idx="2"/>
              <a:endCxn id="15" idx="0"/>
            </p:cNvCxnSpPr>
            <p:nvPr/>
          </p:nvCxnSpPr>
          <p:spPr>
            <a:xfrm flipH="1">
              <a:off x="5345132" y="2477289"/>
              <a:ext cx="285108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52">
              <a:extLst>
                <a:ext uri="{FF2B5EF4-FFF2-40B4-BE49-F238E27FC236}">
                  <a16:creationId xmlns:a16="http://schemas.microsoft.com/office/drawing/2014/main" id="{507A7FEE-6875-124D-B4AF-D0D3CC663EBB}"/>
                </a:ext>
              </a:extLst>
            </p:cNvPr>
            <p:cNvCxnSpPr>
              <a:cxnSpLocks/>
              <a:stCxn id="11" idx="2"/>
              <a:endCxn id="16" idx="0"/>
            </p:cNvCxnSpPr>
            <p:nvPr/>
          </p:nvCxnSpPr>
          <p:spPr>
            <a:xfrm>
              <a:off x="5630240" y="2477289"/>
              <a:ext cx="310794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57">
              <a:extLst>
                <a:ext uri="{FF2B5EF4-FFF2-40B4-BE49-F238E27FC236}">
                  <a16:creationId xmlns:a16="http://schemas.microsoft.com/office/drawing/2014/main" id="{5A494DBD-E365-C14E-BD2F-B17F3FD3D0FA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 flipH="1">
              <a:off x="6534365" y="2471165"/>
              <a:ext cx="313358" cy="30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58">
              <a:extLst>
                <a:ext uri="{FF2B5EF4-FFF2-40B4-BE49-F238E27FC236}">
                  <a16:creationId xmlns:a16="http://schemas.microsoft.com/office/drawing/2014/main" id="{3319CBDE-913D-F34D-9A3B-AE596FBC2FB7}"/>
                </a:ext>
              </a:extLst>
            </p:cNvPr>
            <p:cNvCxnSpPr>
              <a:cxnSpLocks/>
              <a:stCxn id="12" idx="2"/>
              <a:endCxn id="18" idx="0"/>
            </p:cNvCxnSpPr>
            <p:nvPr/>
          </p:nvCxnSpPr>
          <p:spPr>
            <a:xfrm>
              <a:off x="6847723" y="2471165"/>
              <a:ext cx="434084" cy="3008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63">
              <a:extLst>
                <a:ext uri="{FF2B5EF4-FFF2-40B4-BE49-F238E27FC236}">
                  <a16:creationId xmlns:a16="http://schemas.microsoft.com/office/drawing/2014/main" id="{70082ED2-24CF-7745-A864-946AB88C66F8}"/>
                </a:ext>
              </a:extLst>
            </p:cNvPr>
            <p:cNvCxnSpPr>
              <a:cxnSpLocks/>
              <a:stCxn id="13" idx="2"/>
              <a:endCxn id="21" idx="0"/>
            </p:cNvCxnSpPr>
            <p:nvPr/>
          </p:nvCxnSpPr>
          <p:spPr>
            <a:xfrm flipH="1">
              <a:off x="2663580" y="3113268"/>
              <a:ext cx="295383" cy="2929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64">
              <a:extLst>
                <a:ext uri="{FF2B5EF4-FFF2-40B4-BE49-F238E27FC236}">
                  <a16:creationId xmlns:a16="http://schemas.microsoft.com/office/drawing/2014/main" id="{9580E9C4-8C10-114B-9E37-AC816208D880}"/>
                </a:ext>
              </a:extLst>
            </p:cNvPr>
            <p:cNvCxnSpPr>
              <a:cxnSpLocks/>
              <a:stCxn id="13" idx="2"/>
              <a:endCxn id="22" idx="0"/>
            </p:cNvCxnSpPr>
            <p:nvPr/>
          </p:nvCxnSpPr>
          <p:spPr>
            <a:xfrm>
              <a:off x="2958963" y="3113268"/>
              <a:ext cx="300519" cy="2929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69">
              <a:extLst>
                <a:ext uri="{FF2B5EF4-FFF2-40B4-BE49-F238E27FC236}">
                  <a16:creationId xmlns:a16="http://schemas.microsoft.com/office/drawing/2014/main" id="{C52F06B0-F378-6D47-A16A-9EA7FC341EDC}"/>
                </a:ext>
              </a:extLst>
            </p:cNvPr>
            <p:cNvCxnSpPr>
              <a:cxnSpLocks/>
              <a:stCxn id="15" idx="2"/>
              <a:endCxn id="23" idx="0"/>
            </p:cNvCxnSpPr>
            <p:nvPr/>
          </p:nvCxnSpPr>
          <p:spPr>
            <a:xfrm flipH="1">
              <a:off x="5054886" y="3110600"/>
              <a:ext cx="290246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70">
              <a:extLst>
                <a:ext uri="{FF2B5EF4-FFF2-40B4-BE49-F238E27FC236}">
                  <a16:creationId xmlns:a16="http://schemas.microsoft.com/office/drawing/2014/main" id="{7D53D0B0-148C-854F-B818-FEB7F5439744}"/>
                </a:ext>
              </a:extLst>
            </p:cNvPr>
            <p:cNvCxnSpPr>
              <a:cxnSpLocks/>
              <a:stCxn id="15" idx="2"/>
              <a:endCxn id="24" idx="0"/>
            </p:cNvCxnSpPr>
            <p:nvPr/>
          </p:nvCxnSpPr>
          <p:spPr>
            <a:xfrm>
              <a:off x="5345132" y="3110600"/>
              <a:ext cx="305656" cy="2947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1D7C3F55-5EBC-3748-8C98-2B0FCB29863E}"/>
                    </a:ext>
                  </a:extLst>
                </p:cNvPr>
                <p:cNvSpPr txBox="1"/>
                <p:nvPr/>
              </p:nvSpPr>
              <p:spPr>
                <a:xfrm>
                  <a:off x="7974458" y="877946"/>
                  <a:ext cx="924674" cy="33855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38CFBB49-9B58-448B-81D5-8F6391276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458" y="877946"/>
                  <a:ext cx="924674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C11A97B8-6AF2-B04B-B056-AF45B8736C77}"/>
                    </a:ext>
                  </a:extLst>
                </p:cNvPr>
                <p:cNvSpPr txBox="1"/>
                <p:nvPr/>
              </p:nvSpPr>
              <p:spPr>
                <a:xfrm>
                  <a:off x="8899132" y="1493176"/>
                  <a:ext cx="924674" cy="33855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6,10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61FDD5B1-40AD-464F-80C0-E3A158E454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9132" y="1493176"/>
                  <a:ext cx="924674" cy="33855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83060909-2B6A-8C4B-9B63-F323D4230FE1}"/>
                    </a:ext>
                  </a:extLst>
                </p:cNvPr>
                <p:cNvSpPr txBox="1"/>
                <p:nvPr/>
              </p:nvSpPr>
              <p:spPr>
                <a:xfrm>
                  <a:off x="8516419" y="2132611"/>
                  <a:ext cx="765426" cy="33855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6,8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470525DC-E3D6-40A6-9117-5A853418E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6419" y="2132611"/>
                  <a:ext cx="765426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DECC3A39-72FD-024F-AAA2-BA034558BC34}"/>
                    </a:ext>
                  </a:extLst>
                </p:cNvPr>
                <p:cNvSpPr txBox="1"/>
                <p:nvPr/>
              </p:nvSpPr>
              <p:spPr>
                <a:xfrm>
                  <a:off x="8231310" y="2772046"/>
                  <a:ext cx="570217" cy="33855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794D2433-90DF-4D03-8A63-2BC77EB17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1310" y="2772046"/>
                  <a:ext cx="570217" cy="33855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F3C0005-AB4B-D346-A1E2-010018C4499A}"/>
                    </a:ext>
                  </a:extLst>
                </p:cNvPr>
                <p:cNvSpPr txBox="1"/>
                <p:nvPr/>
              </p:nvSpPr>
              <p:spPr>
                <a:xfrm>
                  <a:off x="8524123" y="3405357"/>
                  <a:ext cx="570217" cy="33855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7,7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6EFCFB01-F283-44A7-ABA6-2D3243147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4123" y="3405357"/>
                  <a:ext cx="570217" cy="338554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接连接符 81">
              <a:extLst>
                <a:ext uri="{FF2B5EF4-FFF2-40B4-BE49-F238E27FC236}">
                  <a16:creationId xmlns:a16="http://schemas.microsoft.com/office/drawing/2014/main" id="{01A1888E-6963-644C-BDA9-CCD3F9365921}"/>
                </a:ext>
              </a:extLst>
            </p:cNvPr>
            <p:cNvCxnSpPr>
              <a:cxnSpLocks/>
              <a:stCxn id="43" idx="2"/>
              <a:endCxn id="7" idx="0"/>
            </p:cNvCxnSpPr>
            <p:nvPr/>
          </p:nvCxnSpPr>
          <p:spPr>
            <a:xfrm flipH="1">
              <a:off x="3870790" y="1216500"/>
              <a:ext cx="4566005" cy="2766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82">
              <a:extLst>
                <a:ext uri="{FF2B5EF4-FFF2-40B4-BE49-F238E27FC236}">
                  <a16:creationId xmlns:a16="http://schemas.microsoft.com/office/drawing/2014/main" id="{B8CF4AF8-A5A2-FB43-AAC9-4297DA75829D}"/>
                </a:ext>
              </a:extLst>
            </p:cNvPr>
            <p:cNvCxnSpPr>
              <a:cxnSpLocks/>
              <a:stCxn id="43" idx="2"/>
              <a:endCxn id="44" idx="0"/>
            </p:cNvCxnSpPr>
            <p:nvPr/>
          </p:nvCxnSpPr>
          <p:spPr>
            <a:xfrm>
              <a:off x="8436795" y="1216500"/>
              <a:ext cx="924674" cy="27667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87">
              <a:extLst>
                <a:ext uri="{FF2B5EF4-FFF2-40B4-BE49-F238E27FC236}">
                  <a16:creationId xmlns:a16="http://schemas.microsoft.com/office/drawing/2014/main" id="{45F1F44E-FE6A-3F45-A35F-8A550DCE5260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 flipH="1">
              <a:off x="8899132" y="1831730"/>
              <a:ext cx="462337" cy="300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107">
              <a:extLst>
                <a:ext uri="{FF2B5EF4-FFF2-40B4-BE49-F238E27FC236}">
                  <a16:creationId xmlns:a16="http://schemas.microsoft.com/office/drawing/2014/main" id="{ED9F1C5D-1951-3242-824B-231A79905C7E}"/>
                </a:ext>
              </a:extLst>
            </p:cNvPr>
            <p:cNvCxnSpPr>
              <a:cxnSpLocks/>
              <a:stCxn id="44" idx="2"/>
              <a:endCxn id="12" idx="0"/>
            </p:cNvCxnSpPr>
            <p:nvPr/>
          </p:nvCxnSpPr>
          <p:spPr>
            <a:xfrm flipH="1">
              <a:off x="6847723" y="1831730"/>
              <a:ext cx="2513746" cy="300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121">
              <a:extLst>
                <a:ext uri="{FF2B5EF4-FFF2-40B4-BE49-F238E27FC236}">
                  <a16:creationId xmlns:a16="http://schemas.microsoft.com/office/drawing/2014/main" id="{3F685500-9BA8-B747-881D-9FAC0AE2ECD4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H="1">
              <a:off x="8516419" y="2471165"/>
              <a:ext cx="382713" cy="300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124">
              <a:extLst>
                <a:ext uri="{FF2B5EF4-FFF2-40B4-BE49-F238E27FC236}">
                  <a16:creationId xmlns:a16="http://schemas.microsoft.com/office/drawing/2014/main" id="{FB5B4D8D-75C0-934E-8352-D22FE39A13FB}"/>
                </a:ext>
              </a:extLst>
            </p:cNvPr>
            <p:cNvCxnSpPr>
              <a:cxnSpLocks/>
              <a:stCxn id="45" idx="2"/>
              <a:endCxn id="16" idx="0"/>
            </p:cNvCxnSpPr>
            <p:nvPr/>
          </p:nvCxnSpPr>
          <p:spPr>
            <a:xfrm flipH="1">
              <a:off x="5941034" y="2471165"/>
              <a:ext cx="2958098" cy="30088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127">
              <a:extLst>
                <a:ext uri="{FF2B5EF4-FFF2-40B4-BE49-F238E27FC236}">
                  <a16:creationId xmlns:a16="http://schemas.microsoft.com/office/drawing/2014/main" id="{6A9BC501-ED31-044E-98AA-A403CE60E3A3}"/>
                </a:ext>
              </a:extLst>
            </p:cNvPr>
            <p:cNvCxnSpPr>
              <a:cxnSpLocks/>
              <a:stCxn id="46" idx="2"/>
              <a:endCxn id="23" idx="0"/>
            </p:cNvCxnSpPr>
            <p:nvPr/>
          </p:nvCxnSpPr>
          <p:spPr>
            <a:xfrm flipH="1">
              <a:off x="5054886" y="3110600"/>
              <a:ext cx="3461533" cy="2947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130">
              <a:extLst>
                <a:ext uri="{FF2B5EF4-FFF2-40B4-BE49-F238E27FC236}">
                  <a16:creationId xmlns:a16="http://schemas.microsoft.com/office/drawing/2014/main" id="{348082CF-FABA-8E4E-9329-93DD39AA5FCC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8516419" y="3110600"/>
              <a:ext cx="292813" cy="2947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4" name="25.mp3" descr="25.mp3">
            <a:hlinkClick r:id="" action="ppaction://media"/>
            <a:extLst>
              <a:ext uri="{FF2B5EF4-FFF2-40B4-BE49-F238E27FC236}">
                <a16:creationId xmlns:a16="http://schemas.microsoft.com/office/drawing/2014/main" id="{72E9C7B1-0400-6B41-97D0-070DCCD7D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1000" y="3699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9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79337-592E-9F42-80A1-60193CE4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Introduction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5CBC59-4777-354E-8918-0ED0CCD19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a very flexible data structure which a huge number of problems can be solved with it.</a:t>
                </a:r>
              </a:p>
              <a:p>
                <a:pPr lvl="1"/>
                <a:r>
                  <a:rPr kumimoji="1" lang="en-US" altLang="zh-CN"/>
                  <a:t>answer sum or minimum queries over some subrectangle of a given matrix with a two-dimensional Segment Tree.</a:t>
                </a:r>
              </a:p>
              <a:p>
                <a:r>
                  <a:rPr kumimoji="1" lang="en-US" altLang="zh-CN"/>
                  <a:t>The standard Segment Tree requires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4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/>
                  <a:t> vertices for working on an array of size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45CBC59-4777-354E-8918-0ED0CCD19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20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2.mp3" descr="02.mp3">
            <a:hlinkClick r:id="" action="ppaction://media"/>
            <a:extLst>
              <a:ext uri="{FF2B5EF4-FFF2-40B4-BE49-F238E27FC236}">
                <a16:creationId xmlns:a16="http://schemas.microsoft.com/office/drawing/2014/main" id="{7416A556-D606-AB47-946F-86005838B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D7A4DF-342C-3D4F-AC89-C7C24F41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3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448FC-3747-B747-909D-833C4603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Persistent Segment Tree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272832-EEBA-0D48-9283-A810CAB84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struct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Vertex *l, *r;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sum;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Vertex(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: l(</a:t>
            </a:r>
            <a:r>
              <a:rPr lang="en-US" altLang="zh-CN" sz="1600" b="1" dirty="0" err="1">
                <a:solidFill>
                  <a:srgbClr val="AA0D91"/>
                </a:solidFill>
                <a:latin typeface="Courier New" panose="02070309020205020404" pitchFamily="49" charset="0"/>
              </a:rPr>
              <a:t>nullptr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r(</a:t>
            </a:r>
            <a:r>
              <a:rPr lang="en-US" altLang="zh-CN" sz="1600" b="1" dirty="0" err="1">
                <a:solidFill>
                  <a:srgbClr val="AA0D91"/>
                </a:solidFill>
                <a:latin typeface="Courier New" panose="02070309020205020404" pitchFamily="49" charset="0"/>
              </a:rPr>
              <a:t>nullptr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sum(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Vertex(Vertex *l, Vertex *r) : l(l), r(r), sum(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(l) sum += l-&gt;sum;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(r) sum += r-&gt;sum;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Vertex* build(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a[],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Vertex(a[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Vertex(build(a,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tm), build(a,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tr));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A96B67-6A89-9244-A15F-D6394505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97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D14C3-CA00-EA48-98D0-A10DED12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Persistent Segment Tree - code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3F7DFA-96B4-EA42-A236-5C21D671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get_sum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(Vertex*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l,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r)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&gt; 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        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0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(l ==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&amp;&amp; tr == 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v-&gt;sum;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get_sum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(v-&gt;l,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l, min(r, tm))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 +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get_sum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(v-&gt;r,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max(l,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Vertex* update(Vertex*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pos,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(pos &lt;= tm)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Vertex(update(v-&gt;l,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tm, pos,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), v-&gt;r);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return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Vertex(v-&gt;l, update(v-&gt;r,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tr, pos,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new_val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));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4F97BD-6278-984E-B8B2-996D654D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31</a:t>
            </a:fld>
            <a:endParaRPr kumimoji="1" lang="zh-CN" altLang="en-US"/>
          </a:p>
        </p:txBody>
      </p:sp>
      <p:pic>
        <p:nvPicPr>
          <p:cNvPr id="5" name="26.mp3" descr="26.mp3">
            <a:hlinkClick r:id="" action="ppaction://media"/>
            <a:extLst>
              <a:ext uri="{FF2B5EF4-FFF2-40B4-BE49-F238E27FC236}">
                <a16:creationId xmlns:a16="http://schemas.microsoft.com/office/drawing/2014/main" id="{7C8DF24E-B6E7-934E-9552-8C7924EF8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8C34D-7343-DB45-8843-3620633F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Finding the k-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smallest number in a range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9546F3-E9C7-CB4A-A70F-57A38C1A7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write a new data structure that would be able to return quickly k-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order statistics in the array segment. That is, given an array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[1…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dirty="0"/>
                  <a:t>of different integer numbers, your program must answer a series of questions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CN" dirty="0"/>
                  <a:t>in the form: "</a:t>
                </a:r>
                <a:r>
                  <a:rPr lang="en-US" altLang="zh-CN" i="1" dirty="0"/>
                  <a:t>What would be the k-</a:t>
                </a:r>
                <a:r>
                  <a:rPr lang="en-US" altLang="zh-CN" i="1" dirty="0" err="1"/>
                  <a:t>th</a:t>
                </a:r>
                <a:r>
                  <a:rPr lang="en-US" altLang="zh-CN" i="1" dirty="0"/>
                  <a:t> number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i="1" dirty="0"/>
                  <a:t>segment, if this segment was sorted?</a:t>
                </a:r>
                <a:r>
                  <a:rPr lang="en-US" altLang="zh-CN" dirty="0"/>
                  <a:t>" </a:t>
                </a:r>
                <a:br>
                  <a:rPr lang="en-US" altLang="zh-CN" dirty="0"/>
                </a:br>
                <a:r>
                  <a:rPr lang="en-US" altLang="zh-CN" dirty="0"/>
                  <a:t>For example, consider the array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(1, 5, 2, 6, 3, 7, 4)</m:t>
                    </m:r>
                  </m:oMath>
                </a14:m>
                <a:r>
                  <a:rPr lang="en-US" altLang="zh-CN" dirty="0"/>
                  <a:t>. Let the question be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(2, 5, 3)</m:t>
                    </m:r>
                  </m:oMath>
                </a14:m>
                <a:r>
                  <a:rPr lang="en-US" altLang="zh-CN" dirty="0"/>
                  <a:t>. The segment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[2…5]</m:t>
                    </m:r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(5, 2, 6, 3)</m:t>
                    </m:r>
                  </m:oMath>
                </a14:m>
                <a:r>
                  <a:rPr lang="en-US" altLang="zh-CN" dirty="0"/>
                  <a:t>. If we sort this segment, we get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(2, 3, 5, 6)</m:t>
                    </m:r>
                  </m:oMath>
                </a14:m>
                <a:r>
                  <a:rPr lang="en-US" altLang="zh-CN" dirty="0"/>
                  <a:t>, the third number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dirty="0"/>
                  <a:t>, and therefore the answer to the question is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: the size of the array,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: the number of questions to answer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100 000, 1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5 000</m:t>
                    </m:r>
                  </m:oMath>
                </a14:m>
                <a:r>
                  <a:rPr lang="en-US" altLang="zh-CN" dirty="0"/>
                  <a:t>). 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9546F3-E9C7-CB4A-A70F-57A38C1A7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4"/>
                <a:stretch>
                  <a:fillRect l="-965" t="-2338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0EAC1E-A89E-0346-924E-F57091C3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32</a:t>
            </a:fld>
            <a:endParaRPr kumimoji="1" lang="zh-CN" altLang="en-US"/>
          </a:p>
        </p:txBody>
      </p:sp>
      <p:pic>
        <p:nvPicPr>
          <p:cNvPr id="5" name="27.mp3" descr="27.mp3">
            <a:hlinkClick r:id="" action="ppaction://media"/>
            <a:extLst>
              <a:ext uri="{FF2B5EF4-FFF2-40B4-BE49-F238E27FC236}">
                <a16:creationId xmlns:a16="http://schemas.microsoft.com/office/drawing/2014/main" id="{17C885AA-1CAB-704A-ADB0-A8453F38C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6F68F-F643-DC4C-BB16-0934CB43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Finding the k-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smallest number in a range</a:t>
            </a:r>
            <a:endParaRPr kumimoji="1" lang="zh-CN" altLang="en-US" dirty="0"/>
          </a:p>
        </p:txBody>
      </p:sp>
      <p:pic>
        <p:nvPicPr>
          <p:cNvPr id="5" name="28.mp3" descr="28.mp3">
            <a:hlinkClick r:id="" action="ppaction://media"/>
            <a:extLst>
              <a:ext uri="{FF2B5EF4-FFF2-40B4-BE49-F238E27FC236}">
                <a16:creationId xmlns:a16="http://schemas.microsoft.com/office/drawing/2014/main" id="{DFF0A7E7-2B43-904C-A24F-541050A51AE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5482" y="365125"/>
            <a:ext cx="812800" cy="812800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FE3922-7C19-004D-AE9D-174F8226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33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048E8EB-17C8-C34E-8739-83042961F3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8958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a solution for a simpler problem: </a:t>
                </a:r>
              </a:p>
              <a:p>
                <a:pPr lvl="1"/>
                <a:r>
                  <a:rPr kumimoji="1" lang="en-US" altLang="zh-CN" dirty="0"/>
                  <a:t>only consider arrays in which the elements are bound by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lvl="1"/>
                <a:r>
                  <a:rPr kumimoji="1" lang="en-US" altLang="zh-CN" dirty="0"/>
                  <a:t>only want to find the k-</a:t>
                </a:r>
                <a:r>
                  <a:rPr kumimoji="1" lang="en-US" altLang="zh-CN" dirty="0" err="1"/>
                  <a:t>th</a:t>
                </a:r>
                <a:r>
                  <a:rPr kumimoji="1" lang="en-US" altLang="zh-CN" dirty="0"/>
                  <a:t> smallest element in some prefix of the array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use a Segment Tree that counts all appearing numbers.</a:t>
                </a:r>
              </a:p>
              <a:p>
                <a:r>
                  <a:rPr kumimoji="1" lang="en-US" altLang="zh-CN" dirty="0"/>
                  <a:t>we will create persistent Segment Trees one by one :</a:t>
                </a:r>
              </a:p>
              <a:p>
                <a:pPr lvl="1"/>
                <a:r>
                  <a:rPr kumimoji="1" lang="en-US" altLang="zh-CN" dirty="0"/>
                  <a:t>start with an empty Segment Tree (all counts will be 0), </a:t>
                </a:r>
              </a:p>
              <a:p>
                <a:pPr lvl="1"/>
                <a:r>
                  <a:rPr kumimoji="1" lang="en-US" altLang="zh-CN" dirty="0"/>
                  <a:t>add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zh-CN" dirty="0"/>
                  <a:t> one after each other. </a:t>
                </a:r>
              </a:p>
              <a:p>
                <a:pPr lvl="1"/>
                <a:r>
                  <a:rPr kumimoji="1" lang="en-US" altLang="zh-CN" dirty="0"/>
                  <a:t>For each modification we will receive a new root vertex,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,the root of the Segment Tree after inserting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The Segment Tree rooted at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/>
                  <a:t> will contain the histogram of the prefix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[0,…,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kumimoji="1" lang="en-US" altLang="zh-CN" dirty="0"/>
                  <a:t>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048E8EB-17C8-C34E-8739-83042961F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895850"/>
              </a:xfrm>
              <a:prstGeom prst="rect">
                <a:avLst/>
              </a:prstGeom>
              <a:blipFill>
                <a:blip r:embed="rId5"/>
                <a:stretch>
                  <a:fillRect l="-965" t="-23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52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501E9-A753-A945-B5D8-38FE2906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Finding the k-</a:t>
            </a:r>
            <a:r>
              <a:rPr kumimoji="1" lang="en-US" altLang="zh-CN" dirty="0" err="1"/>
              <a:t>th</a:t>
            </a:r>
            <a:r>
              <a:rPr kumimoji="1" lang="en-US" altLang="zh-CN" dirty="0"/>
              <a:t> smallest number in a range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E3D264-BC33-E84D-B95D-3D80DB90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96B42BF-B10A-6648-A1CA-4BC27892B2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dirty="0"/>
                  <a:t>the restriction on the array: transform it by index compression.</a:t>
                </a:r>
              </a:p>
              <a:p>
                <a:r>
                  <a:rPr kumimoji="1" lang="en-US" altLang="zh-CN" dirty="0"/>
                  <a:t>the queries restriction:</a:t>
                </a:r>
                <a:r>
                  <a:rPr lang="en-US" altLang="zh-CN" dirty="0"/>
                  <a:t> use any segments 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/>
                  <a:t>.</a:t>
                </a:r>
                <a:br>
                  <a:rPr lang="en-US" altLang="zh-CN" dirty="0"/>
                </a:br>
                <a:r>
                  <a:rPr lang="en-US" altLang="zh-CN" dirty="0"/>
                  <a:t>such a Segment Tree is just the difference between the Segment Tree rooted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dirty="0"/>
                  <a:t> and the Segment Tree rooted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𝑟𝑜𝑜𝑡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In the implementation </a:t>
                </a:r>
                <a:br>
                  <a:rPr lang="en-US" altLang="zh-CN" dirty="0"/>
                </a:br>
                <a:r>
                  <a:rPr lang="en-US" altLang="zh-CN" dirty="0"/>
                  <a:t>pass two vertex pointer and computing the count/sum of the current segment as difference of the two counts/sums of the vertices.</a:t>
                </a:r>
                <a:br>
                  <a:rPr lang="en-US" altLang="zh-CN" dirty="0"/>
                </a:br>
                <a:endParaRPr kumimoji="1" lang="en-US" altLang="zh-CN" dirty="0"/>
              </a:p>
              <a:p>
                <a:pPr lvl="1"/>
                <a:endParaRPr kumimoji="1" lang="zh-CN" altLang="en-US" dirty="0"/>
              </a:p>
            </p:txBody>
          </p:sp>
        </mc:Choice>
        <mc:Fallback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596B42BF-B10A-6648-A1CA-4BC27892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29.mp3" descr="29.mp3">
            <a:hlinkClick r:id="" action="ppaction://media"/>
            <a:extLst>
              <a:ext uri="{FF2B5EF4-FFF2-40B4-BE49-F238E27FC236}">
                <a16:creationId xmlns:a16="http://schemas.microsoft.com/office/drawing/2014/main" id="{401A82AE-4C38-F541-BBE5-4D29A29C3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FA020-F062-8949-A74A-2B24F018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Implicit Segment Tree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DF04E6-678E-7740-9267-4C2406518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what to do if the the size of a segment tree does not allow you to completely build up to it in advance?</a:t>
                </a:r>
              </a:p>
              <a:p>
                <a:r>
                  <a:rPr kumimoji="1" lang="en-US" altLang="zh-CN" dirty="0" err="1"/>
                  <a:t>soluton</a:t>
                </a:r>
                <a:r>
                  <a:rPr kumimoji="1" lang="en-US" altLang="zh-CN" dirty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create only the root, and the other vertexes only when we need them.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use the implementation on pointers(before going to the vertex children, check whether they are created, and if not, create them).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en-US" altLang="zh-CN" dirty="0"/>
                  <a:t>Each query has still only the complexity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r>
                  <a:rPr kumimoji="1" lang="en-US" altLang="zh-CN" dirty="0"/>
                  <a:t>two queries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CN" dirty="0"/>
                  <a:t>adding a value to a position (initially all values are 0)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kumimoji="1" lang="en-US" altLang="zh-CN" dirty="0"/>
                  <a:t>computing the sum of all values in a range.</a:t>
                </a:r>
              </a:p>
              <a:p>
                <a:r>
                  <a:rPr kumimoji="1" lang="en-US" altLang="zh-CN" dirty="0"/>
                  <a:t>Vertex(0, n) will be the root vertex of the implicit tree.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DF04E6-678E-7740-9267-4C2406518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4"/>
                <a:stretch>
                  <a:fillRect l="-965" t="-2338" r="-2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FCF30D-0598-234A-BF93-28FD52DB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35</a:t>
            </a:fld>
            <a:endParaRPr kumimoji="1" lang="zh-CN" altLang="en-US"/>
          </a:p>
        </p:txBody>
      </p:sp>
      <p:pic>
        <p:nvPicPr>
          <p:cNvPr id="5" name="30.mp3" descr="30.mp3">
            <a:hlinkClick r:id="" action="ppaction://media"/>
            <a:extLst>
              <a:ext uri="{FF2B5EF4-FFF2-40B4-BE49-F238E27FC236}">
                <a16:creationId xmlns:a16="http://schemas.microsoft.com/office/drawing/2014/main" id="{41ED4921-7037-EB45-AA2C-BEAA4DE5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03AD3-5AAB-0B47-A107-72ACCA0A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End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8A5C7B0-6BBA-D045-992B-25D5FC9C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rPr lang="en-US" altLang="zh-CN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077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51A76-818F-6747-A0E2-A22E676B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a Segment Tree to answer sum queries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CE5047-DCA9-254D-B8AD-7F570A2ADE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find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kumimoji="1" lang="en-US" altLang="zh-CN"/>
                  <a:t> in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[0…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kumimoji="1" lang="en-US" altLang="zh-CN"/>
                  <a:t>.</a:t>
                </a:r>
              </a:p>
              <a:p>
                <a:r>
                  <a:rPr kumimoji="1" lang="en-US" altLang="zh-CN"/>
                  <a:t>chang values of the elements in the array (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altLang="zh-CN"/>
                  <a:t>).</a:t>
                </a:r>
              </a:p>
              <a:p>
                <a:r>
                  <a:rPr lang="en-US" altLang="zh-CN"/>
                  <a:t>process both queries in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1CE5047-DCA9-254D-B8AD-7F570A2ADE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16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04.mp3" descr="04.mp3">
            <a:hlinkClick r:id="" action="ppaction://media"/>
            <a:extLst>
              <a:ext uri="{FF2B5EF4-FFF2-40B4-BE49-F238E27FC236}">
                <a16:creationId xmlns:a16="http://schemas.microsoft.com/office/drawing/2014/main" id="{A1D688D0-03AA-724E-8242-13D4D5358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7ECDC1-792C-D041-B281-6F113F9A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44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5AFA5-32AB-8644-AA24-F1E068C2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Structure of Segment Tree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2CA60C-1578-DC4D-A812-FAB1DBAC7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98704" cy="4351338"/>
              </a:xfrm>
            </p:spPr>
            <p:txBody>
              <a:bodyPr/>
              <a:lstStyle/>
              <a:p>
                <a:r>
                  <a:rPr lang="en-US" altLang="zh-CN"/>
                  <a:t>a binary tree: the root of tree is the segment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altLang="zh-CN"/>
                  <a:t>, and each vertex (except leaf vertices) has exactly two child vertices</a:t>
                </a:r>
                <a:r>
                  <a:rPr lang="zh-CN" altLang="en-US"/>
                  <a:t> </a:t>
                </a:r>
                <a:r>
                  <a:rPr lang="en-US" altLang="zh-CN"/>
                  <a:t>which</a:t>
                </a:r>
                <a:r>
                  <a:rPr lang="zh-CN" altLang="en-US"/>
                  <a:t> </a:t>
                </a:r>
                <a:r>
                  <a:rPr lang="en-US" altLang="zh-CN"/>
                  <a:t>is</a:t>
                </a:r>
                <a:r>
                  <a:rPr lang="zh-CN" altLang="en-US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[0…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altLang="zh-CN"/>
                  <a:t> and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/2+1…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altLang="zh-CN"/>
                  <a:t>,and</a:t>
                </a:r>
                <a:r>
                  <a:rPr lang="zh-CN" altLang="en-US"/>
                  <a:t> </a:t>
                </a:r>
                <a:r>
                  <a:rPr lang="en-US" altLang="zh-CN"/>
                  <a:t>so</a:t>
                </a:r>
                <a:r>
                  <a:rPr lang="zh-CN" altLang="en-US"/>
                  <a:t> </a:t>
                </a:r>
                <a:r>
                  <a:rPr lang="en-US" altLang="zh-CN"/>
                  <a:t>on.  </a:t>
                </a:r>
              </a:p>
              <a:p>
                <a:r>
                  <a:rPr lang="en-US" altLang="zh-CN"/>
                  <a:t>For each such segment we store the sum of the numbers on it.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2CA60C-1578-DC4D-A812-FAB1DBAC7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98704" cy="4351338"/>
              </a:xfrm>
              <a:blipFill>
                <a:blip r:embed="rId4"/>
                <a:stretch>
                  <a:fillRect l="-1990" t="-2632" r="-17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C527062-EAFE-D943-8C3E-CF486AD8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1825625"/>
            <a:ext cx="4812983" cy="3544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93BEBF-3E78-7E4F-B7AF-3C1A5B3A64AA}"/>
                  </a:ext>
                </a:extLst>
              </p:cNvPr>
              <p:cNvSpPr txBox="1"/>
              <p:nvPr/>
            </p:nvSpPr>
            <p:spPr>
              <a:xfrm>
                <a:off x="6255095" y="5505007"/>
                <a:ext cx="5098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a Segment Tree over the array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=[1,3,−2,8,−7]</m:t>
                    </m:r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93BEBF-3E78-7E4F-B7AF-3C1A5B3A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95" y="5505007"/>
                <a:ext cx="5098703" cy="369332"/>
              </a:xfrm>
              <a:prstGeom prst="rect">
                <a:avLst/>
              </a:prstGeom>
              <a:blipFill>
                <a:blip r:embed="rId6"/>
                <a:stretch>
                  <a:fillRect l="-995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05.mp3" descr="05.mp3">
            <a:hlinkClick r:id="" action="ppaction://media"/>
            <a:extLst>
              <a:ext uri="{FF2B5EF4-FFF2-40B4-BE49-F238E27FC236}">
                <a16:creationId xmlns:a16="http://schemas.microsoft.com/office/drawing/2014/main" id="{A2BA09A8-184D-814D-A009-44839BE8E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0998" y="365125"/>
            <a:ext cx="812800" cy="8128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E1DB131-C880-524A-834E-14A1B4B9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27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5AFA5-32AB-8644-AA24-F1E068C2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Structure of Segment Tree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2CA60C-1578-DC4D-A812-FAB1DBAC7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098704" cy="437063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/>
                  <a:t>Segment Tree only requires a linear number of vertices.</a:t>
                </a:r>
              </a:p>
              <a:p>
                <a:r>
                  <a:rPr lang="en-US" altLang="zh-CN"/>
                  <a:t>the number of vertices in the worst case can be estimated by the sum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1+2+4+⋯+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altLang="zh-CN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m:rPr>
                        <m:nor/>
                      </m:rP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altLang="zh-CN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/>
                  <a:t>.</a:t>
                </a:r>
              </a:p>
              <a:p>
                <a:r>
                  <a:rPr lang="en-US" altLang="zh-CN"/>
                  <a:t>not all levels of the Segment Tree will be completely filled.</a:t>
                </a:r>
              </a:p>
              <a:p>
                <a:r>
                  <a:rPr lang="en-US" altLang="zh-CN"/>
                  <a:t>The height is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/>
                  <a:t>.</a:t>
                </a:r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52CA60C-1578-DC4D-A812-FAB1DBAC7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098704" cy="4370639"/>
              </a:xfrm>
              <a:blipFill>
                <a:blip r:embed="rId4"/>
                <a:stretch>
                  <a:fillRect l="-1990" t="-2616" r="-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C527062-EAFE-D943-8C3E-CF486AD8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1825625"/>
            <a:ext cx="4812983" cy="3544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93BEBF-3E78-7E4F-B7AF-3C1A5B3A64AA}"/>
                  </a:ext>
                </a:extLst>
              </p:cNvPr>
              <p:cNvSpPr txBox="1"/>
              <p:nvPr/>
            </p:nvSpPr>
            <p:spPr>
              <a:xfrm>
                <a:off x="6255095" y="5505007"/>
                <a:ext cx="5098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a Segment Tree over the array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=[1,3,−2,8,−7]</m:t>
                    </m:r>
                  </m:oMath>
                </a14:m>
                <a:endParaRPr kumimoji="1" lang="zh-CN" altLang="en-US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93BEBF-3E78-7E4F-B7AF-3C1A5B3A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95" y="5505007"/>
                <a:ext cx="5098703" cy="369332"/>
              </a:xfrm>
              <a:prstGeom prst="rect">
                <a:avLst/>
              </a:prstGeom>
              <a:blipFill>
                <a:blip r:embed="rId6"/>
                <a:stretch>
                  <a:fillRect l="-995"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07.mp3" descr="07.mp3">
            <a:hlinkClick r:id="" action="ppaction://media"/>
            <a:extLst>
              <a:ext uri="{FF2B5EF4-FFF2-40B4-BE49-F238E27FC236}">
                <a16:creationId xmlns:a16="http://schemas.microsoft.com/office/drawing/2014/main" id="{984491E5-FCC8-744B-984A-0B969824A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0998" y="365125"/>
            <a:ext cx="812800" cy="8128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74E1C32-4BD7-C341-BF1D-D8EF1933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15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1614B-6713-E34B-A9FF-DD97300D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store the Segment Tree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60C631-13AD-E840-B19A-F6D550E272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/>
                  <a:t>define a Vertex struct and create objects, that store the boundaries of the segment, its sum and additionally also pointers to its child vertices. However this requires storing a lot of redundant information.</a:t>
                </a:r>
              </a:p>
              <a:p>
                <a:r>
                  <a:rPr kumimoji="1" lang="en-US" altLang="zh-CN"/>
                  <a:t>only store the sums in an array, that means the left child of a vertex at index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/>
                  <a:t> is stored at index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kumimoji="1" lang="en-US" altLang="zh-CN"/>
                  <a:t>, and the right one at index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kumimoji="1" lang="en-US" altLang="zh-CN"/>
                  <a:t>.</a:t>
                </a:r>
              </a:p>
              <a:p>
                <a:r>
                  <a:rPr kumimoji="1" lang="en-US" altLang="zh-CN"/>
                  <a:t>store the Segment Tree simply as an array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CN"/>
                  <a:t> with a size of four times the input size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/>
                  <a:t>:</a:t>
                </a:r>
              </a:p>
              <a:p>
                <a:pPr marL="0" indent="0">
                  <a:buNone/>
                </a:pPr>
                <a:r>
                  <a:rPr lang="en-US" altLang="zh-CN" sz="1600" b="1">
                    <a:solidFill>
                      <a:srgbClr val="AA0D91"/>
                    </a:solidFill>
                    <a:latin typeface="Courier New" panose="02070309020205020404" pitchFamily="49" charset="0"/>
                  </a:rPr>
                  <a:t>  int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 n, t[</a:t>
                </a:r>
                <a:r>
                  <a:rPr lang="en-US" altLang="zh-CN" sz="1600" b="1">
                    <a:solidFill>
                      <a:srgbClr val="1C00CF"/>
                    </a:solidFill>
                    <a:latin typeface="Courier New" panose="02070309020205020404" pitchFamily="49" charset="0"/>
                  </a:rPr>
                  <a:t>4</a:t>
                </a:r>
                <a:r>
                  <a:rPr lang="en-US" altLang="zh-CN" sz="1600" b="1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*MAXN];</a:t>
                </a:r>
                <a:endParaRPr kumimoji="1" lang="zh-CN" altLang="en-US" sz="160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360C631-13AD-E840-B19A-F6D550E272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14.mp3" descr="14.mp3">
            <a:hlinkClick r:id="" action="ppaction://media"/>
            <a:extLst>
              <a:ext uri="{FF2B5EF4-FFF2-40B4-BE49-F238E27FC236}">
                <a16:creationId xmlns:a16="http://schemas.microsoft.com/office/drawing/2014/main" id="{6142590E-5280-354C-BCC0-E495C0710E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B3526ED-BCB0-4D46-BEB5-9883AE2C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31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22CD64-CAB0-1E42-9AC1-EA167691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Construction</a:t>
            </a:r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05FEA5-5B56-494E-81BF-6B10163D5F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start at the bottom level, the leaf vertices</a:t>
                </a:r>
                <a:r>
                  <a:rPr lang="zh-CN" altLang="en-US"/>
                  <a:t> </a:t>
                </a:r>
                <a:r>
                  <a:rPr lang="en-US" altLang="zh-CN"/>
                  <a:t>and</a:t>
                </a:r>
                <a:r>
                  <a:rPr lang="zh-CN" altLang="en-US"/>
                  <a:t> </a:t>
                </a:r>
                <a:r>
                  <a:rPr lang="en-US" altLang="zh-CN"/>
                  <a:t>simply copy the values of the elements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/>
                  <a:t>.</a:t>
                </a:r>
              </a:p>
              <a:p>
                <a:r>
                  <a:rPr lang="en-US" altLang="zh-CN"/>
                  <a:t>compute the sums of the previous level. </a:t>
                </a:r>
              </a:p>
              <a:p>
                <a:r>
                  <a:rPr lang="en-US" altLang="zh-CN"/>
                  <a:t>repeat the procedure until we reach the root vertex.</a:t>
                </a:r>
              </a:p>
              <a:p>
                <a:r>
                  <a:rPr lang="en-US" altLang="zh-CN"/>
                  <a:t>The time complexity of the construction is 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/>
                  <a:t>.</a:t>
                </a:r>
              </a:p>
              <a:p>
                <a:endParaRPr kumimoji="1" lang="zh-CN" alt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205FEA5-5B56-494E-81BF-6B10163D5F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8.mp3" descr="08.mp3">
            <a:hlinkClick r:id="" action="ppaction://media"/>
            <a:extLst>
              <a:ext uri="{FF2B5EF4-FFF2-40B4-BE49-F238E27FC236}">
                <a16:creationId xmlns:a16="http://schemas.microsoft.com/office/drawing/2014/main" id="{02CB79F6-FCDF-D443-8E4E-015A3F38C2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989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EA1324-F17E-6F41-98EC-9445A297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580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378DE-D5BC-D346-8B7F-6A3469E8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Construction-code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105022-BFB9-C244-BB4F-94DEBDBA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build(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a[],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v,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tr)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if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== tr)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t[v] = a[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else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zh-CN" sz="1600" b="1" dirty="0">
                <a:solidFill>
                  <a:srgbClr val="AA0D91"/>
                </a:solidFill>
                <a:latin typeface="Courier New" panose="02070309020205020404" pitchFamily="49" charset="0"/>
              </a:rPr>
              <a:t>int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tm = (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+ tr) / 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build(a, 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altLang="zh-CN" sz="16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tl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build(a, 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tm+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, tr);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t[v] =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 + t[v*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r>
              <a:rPr lang="en-US" altLang="zh-CN" sz="1600" b="1" dirty="0">
                <a:solidFill>
                  <a:srgbClr val="1C00CF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kumimoji="1" lang="zh-CN" altLang="en-US" sz="1600" dirty="0"/>
          </a:p>
        </p:txBody>
      </p:sp>
      <p:pic>
        <p:nvPicPr>
          <p:cNvPr id="4" name="15.mp3" descr="15.mp3">
            <a:hlinkClick r:id="" action="ppaction://media"/>
            <a:extLst>
              <a:ext uri="{FF2B5EF4-FFF2-40B4-BE49-F238E27FC236}">
                <a16:creationId xmlns:a16="http://schemas.microsoft.com/office/drawing/2014/main" id="{57541115-A192-5347-86C1-6D552FC9D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365125"/>
            <a:ext cx="812800" cy="8128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A30DA4-ED2B-4E48-9A8C-4D3EAABE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7C40-5010-334D-B737-7F3522E6532B}" type="slidenum"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17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3680</Words>
  <Application>Microsoft Macintosh PowerPoint</Application>
  <PresentationFormat>宽屏</PresentationFormat>
  <Paragraphs>347</Paragraphs>
  <Slides>36</Slides>
  <Notes>0</Notes>
  <HiddenSlides>0</HiddenSlides>
  <MMClips>27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等线</vt:lpstr>
      <vt:lpstr>等线 Light</vt:lpstr>
      <vt:lpstr>Arial</vt:lpstr>
      <vt:lpstr>Cambria Math</vt:lpstr>
      <vt:lpstr>Courier New</vt:lpstr>
      <vt:lpstr>Office 主题​​</vt:lpstr>
      <vt:lpstr>Segment Tree</vt:lpstr>
      <vt:lpstr>Introduction</vt:lpstr>
      <vt:lpstr>Introduction</vt:lpstr>
      <vt:lpstr>a Segment Tree to answer sum queries</vt:lpstr>
      <vt:lpstr>Structure of Segment Tree</vt:lpstr>
      <vt:lpstr>Structure of Segment Tree</vt:lpstr>
      <vt:lpstr>store the Segment Tree</vt:lpstr>
      <vt:lpstr>Construction</vt:lpstr>
      <vt:lpstr>Construction-code</vt:lpstr>
      <vt:lpstr>Sum queries</vt:lpstr>
      <vt:lpstr>Sum queries</vt:lpstr>
      <vt:lpstr>Sum queries</vt:lpstr>
      <vt:lpstr>Sum queries - code</vt:lpstr>
      <vt:lpstr>Update queries</vt:lpstr>
      <vt:lpstr>Update queries - code</vt:lpstr>
      <vt:lpstr>Memory efficient implementation</vt:lpstr>
      <vt:lpstr>Range updates (Lazy Propagation)</vt:lpstr>
      <vt:lpstr>Addition on segments- code</vt:lpstr>
      <vt:lpstr>Addition on segments - code</vt:lpstr>
      <vt:lpstr>Range updates (Lazy Propagation)</vt:lpstr>
      <vt:lpstr>Range updates (Lazy Propagation)</vt:lpstr>
      <vt:lpstr>Range updates (Lazy Propagation)</vt:lpstr>
      <vt:lpstr>Assignment on segments - code</vt:lpstr>
      <vt:lpstr>Assignment on segments - code</vt:lpstr>
      <vt:lpstr>Range updates (Lazy Propagation)</vt:lpstr>
      <vt:lpstr>Adding on segments , querying for maximum - code</vt:lpstr>
      <vt:lpstr>Adding on segments , querying for maximum - code</vt:lpstr>
      <vt:lpstr>Persistent Segment Tree</vt:lpstr>
      <vt:lpstr>Persistent Segment Tree</vt:lpstr>
      <vt:lpstr>Persistent Segment Tree - code</vt:lpstr>
      <vt:lpstr>Persistent Segment Tree - code</vt:lpstr>
      <vt:lpstr>Finding the k-th smallest number in a range</vt:lpstr>
      <vt:lpstr>Finding the k-th smallest number in a range</vt:lpstr>
      <vt:lpstr>Finding the k-th smallest number in a range</vt:lpstr>
      <vt:lpstr>Implicit Segment Tree</vt:lpstr>
      <vt:lpstr>The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Tree</dc:title>
  <dc:subject/>
  <dc:creator>金靖</dc:creator>
  <cp:keywords/>
  <dc:description/>
  <cp:lastModifiedBy>金 靖</cp:lastModifiedBy>
  <cp:revision>30</cp:revision>
  <dcterms:created xsi:type="dcterms:W3CDTF">2020-05-24T09:06:59Z</dcterms:created>
  <dcterms:modified xsi:type="dcterms:W3CDTF">2020-05-25T05:55:10Z</dcterms:modified>
  <cp:category/>
</cp:coreProperties>
</file>